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7772400" cy="10058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C3515-7411-44B9-AA9F-B2FD84A7DC1C}" type="datetimeFigureOut">
              <a:rPr lang="es-CO" smtClean="0"/>
              <a:t>19/07/2024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5D9E1-192A-40B8-A191-30A2167851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12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D9E1-192A-40B8-A191-30A216785157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624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C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Haga clic para modificar los estilos de texto del patrón</a:t>
            </a:r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  <a:endParaRPr lang="es-CO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Tercer nivel</a:t>
            </a:r>
            <a:endParaRPr lang="es-CO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</a:t>
            </a:r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Quinto nivel</a:t>
            </a:r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99DEE46-653E-4629-875A-96CECFA8F17E}" type="datetime">
              <a:rPr lang="es-CO" sz="1200" b="0" strike="noStrike" spc="-1">
                <a:solidFill>
                  <a:srgbClr val="8B8B8B"/>
                </a:solidFill>
                <a:latin typeface="Calibri"/>
              </a:rPr>
              <a:t>19/07/2024</a:t>
            </a:fld>
            <a:endParaRPr lang="es-CO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CO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1CA8AA4-73B8-4DD3-A70C-A65B5F28CCFC}" type="slidenum">
              <a:rPr lang="es-CO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CO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0"/>
            <a:ext cx="12191760" cy="5983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CO"/>
          </a:p>
        </p:txBody>
      </p:sp>
      <p:pic>
        <p:nvPicPr>
          <p:cNvPr id="45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D5C349F-8308-A981-0BFC-326B5A5C3428}"/>
              </a:ext>
            </a:extLst>
          </p:cNvPr>
          <p:cNvSpPr txBox="1"/>
          <p:nvPr/>
        </p:nvSpPr>
        <p:spPr>
          <a:xfrm>
            <a:off x="233463" y="914449"/>
            <a:ext cx="60867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ANÁLISIS DE LAS ENCUESTAS DE PERCEPCIÓN DE LOS CANALES DE COMUNICACIÓN COMFAORIENTE EPS-S</a:t>
            </a:r>
            <a:endParaRPr lang="es-C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E60065-C640-A286-1A89-4C1A579639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4" y="990739"/>
            <a:ext cx="5074454" cy="36330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68A1A6-E2AD-FDAC-8847-81F289BD3006}"/>
              </a:ext>
            </a:extLst>
          </p:cNvPr>
          <p:cNvSpPr txBox="1"/>
          <p:nvPr/>
        </p:nvSpPr>
        <p:spPr>
          <a:xfrm>
            <a:off x="474747" y="5026032"/>
            <a:ext cx="1124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II TRIMESTRE 2024</a:t>
            </a:r>
            <a:endParaRPr lang="es-C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22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04" y="113663"/>
            <a:ext cx="11762066" cy="874440"/>
          </a:xfrm>
        </p:spPr>
        <p:txBody>
          <a:bodyPr/>
          <a:lstStyle/>
          <a:p>
            <a:pPr lvl="0" algn="ctr"/>
            <a:r>
              <a:rPr lang="es-CO" sz="2800" dirty="0"/>
              <a:t>¿Ha sido usted beneficiario de alguno de los programas ofertados por COMFAORIENTE EPS-S?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20203" y="6023274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55" name="Rectángulo 54"/>
          <p:cNvSpPr/>
          <p:nvPr/>
        </p:nvSpPr>
        <p:spPr>
          <a:xfrm>
            <a:off x="20203" y="4392058"/>
            <a:ext cx="121515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que, el 58,11%como: mamografías y vacunación en atención de IPS móvil, Compensación Económica Temporal (CET) y procesos administrativos (afiliaciones, autorizaciones, prestaciones económicas, servicios no PBS), comparado con los meses anteriores.</a:t>
            </a:r>
            <a:endParaRPr lang="es-CO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D692E5-9991-EAB4-B6D6-03C0CA945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318" y="1241342"/>
            <a:ext cx="7465565" cy="300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5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02760" y="212760"/>
            <a:ext cx="11476440" cy="503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CO"/>
          </a:p>
        </p:txBody>
      </p:sp>
      <p:pic>
        <p:nvPicPr>
          <p:cNvPr id="45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9EA086C-65AE-D43F-4280-F55E5C786151}"/>
              </a:ext>
            </a:extLst>
          </p:cNvPr>
          <p:cNvSpPr txBox="1"/>
          <p:nvPr/>
        </p:nvSpPr>
        <p:spPr>
          <a:xfrm>
            <a:off x="1723813" y="272392"/>
            <a:ext cx="7675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/>
              <a:t>ENCUESTAS DE PERCEPCIÓN</a:t>
            </a:r>
            <a:endParaRPr lang="es-CO" sz="4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424DE1-0AA8-A212-0F19-965F64513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8" y="1138711"/>
            <a:ext cx="4747880" cy="426708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8C04094-1B04-6A18-4A2F-D27468CC9964}"/>
              </a:ext>
            </a:extLst>
          </p:cNvPr>
          <p:cNvSpPr txBox="1"/>
          <p:nvPr/>
        </p:nvSpPr>
        <p:spPr>
          <a:xfrm>
            <a:off x="5318764" y="1039910"/>
            <a:ext cx="65704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Para el periodo abril - junio de 2024 se evaluó la </a:t>
            </a:r>
            <a:r>
              <a:rPr lang="es-CO" dirty="0"/>
              <a:t>percepción de los canales de comunicación habilitados por Comfaoriente EPSS, permitiendo así medir el grado de satisfacción (telefónica, correos electrónicos, presenciales, página web, EPS VIRTUAL), a continuación, se presentan los resultados de las encuestas aplicadas en el II trimestre de 2024.</a:t>
            </a:r>
          </a:p>
          <a:p>
            <a:pPr algn="just"/>
            <a:r>
              <a:rPr lang="es-CO" dirty="0"/>
              <a:t> </a:t>
            </a:r>
          </a:p>
          <a:p>
            <a:pPr algn="just"/>
            <a:r>
              <a:rPr lang="es-CO" dirty="0"/>
              <a:t>En total de encuestas aplicadas de percepción, en el segundo trimestre fueron 6931.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Comfaoriente EPSS, se ha destacado en su desempeño con la población afiliada garantizando la atención en salud, permitiendo así la fidelización de nuestros afiliados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Estos resultados nos permiten evaluar y tomar acciones de mejora continua.</a:t>
            </a:r>
            <a:endParaRPr lang="es-C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803" y="90036"/>
            <a:ext cx="11638133" cy="1325160"/>
          </a:xfrm>
        </p:spPr>
        <p:txBody>
          <a:bodyPr/>
          <a:lstStyle/>
          <a:p>
            <a:pPr algn="ctr"/>
            <a:r>
              <a:rPr lang="es-CO" sz="2800" dirty="0"/>
              <a:t>Conocimiento de los canales de comunicación dispuestos por COMFAORIENTE. 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8799227" y="1905506"/>
            <a:ext cx="30187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que, en el segundo trimestre de 2024, se ha sido positivo el resultado, toda vez se obtuvo un resultado del 93,55%.</a:t>
            </a:r>
            <a:endParaRPr lang="es-CO" sz="2400" dirty="0"/>
          </a:p>
        </p:txBody>
      </p:sp>
      <p:pic>
        <p:nvPicPr>
          <p:cNvPr id="57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A7E1ACC-5B9A-16C9-3ED0-C171739A0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7" y="1905505"/>
            <a:ext cx="7629012" cy="34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0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519380"/>
          </a:xfrm>
        </p:spPr>
        <p:txBody>
          <a:bodyPr/>
          <a:lstStyle/>
          <a:p>
            <a:pPr lvl="0" algn="ctr" fontAlgn="base"/>
            <a:r>
              <a:rPr lang="es-CO" sz="3200" dirty="0"/>
              <a:t>Canales de comunicación utilizados 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72" name="Rectángulo 71"/>
          <p:cNvSpPr/>
          <p:nvPr/>
        </p:nvSpPr>
        <p:spPr>
          <a:xfrm>
            <a:off x="8814218" y="1233387"/>
            <a:ext cx="29886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puede evidenciar que el canal de comunicación con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mayor acceso a los afiliados de Comfaoriente EPSS para acceder a los servicios, fue la atención presencial con un 52,07%, seguidamente la herramienta tecnológica EPS_VIRTUAL con un 36,17%.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4A75A6F-23CB-FF6F-21E2-32C0EE67D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33" y="1602095"/>
            <a:ext cx="8002616" cy="34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6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564350"/>
          </a:xfrm>
        </p:spPr>
        <p:txBody>
          <a:bodyPr/>
          <a:lstStyle/>
          <a:p>
            <a:pPr algn="ctr"/>
            <a:r>
              <a:rPr lang="es-CO" sz="2800" dirty="0"/>
              <a:t>Nivel de dificultad para obtener comunicación.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80" name="Rectángulo 79"/>
          <p:cNvSpPr/>
          <p:nvPr/>
        </p:nvSpPr>
        <p:spPr>
          <a:xfrm>
            <a:off x="8783835" y="2052791"/>
            <a:ext cx="29582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 el nivel de dificultad fue muy fácil con un 56,74% y como fácil con un 37,02%, logrando así un resultado del 93,76%; siendo este resultado favorable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F47370-3DF3-46D8-7851-5A765A3E3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80" y="1680180"/>
            <a:ext cx="7500823" cy="317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8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CO" sz="2800" dirty="0"/>
              <a:t>Información u orientación recibida a través de los canales de atención dispuestos por COMFAORIENTE EPS-S </a:t>
            </a:r>
            <a:br>
              <a:rPr lang="es-CO" sz="2800" dirty="0"/>
            </a:br>
            <a:endParaRPr lang="es-CO" sz="2800" dirty="0"/>
          </a:p>
        </p:txBody>
      </p:sp>
      <p:pic>
        <p:nvPicPr>
          <p:cNvPr id="103" name="Imagen 102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104" name="Rectángulo 103"/>
          <p:cNvSpPr/>
          <p:nvPr/>
        </p:nvSpPr>
        <p:spPr>
          <a:xfrm>
            <a:off x="8723675" y="1382286"/>
            <a:ext cx="33040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el grado de satisfacción con relación a la información u orientación recibida por parte de Comfaoriente EPSS a través de los canales de atención, donde los afiliados consideraron recibir una información Muy Clara con un 58,29 % y Clara con un 35,02%, logrando así 93,31%; siendo este resultado favorable.</a:t>
            </a:r>
            <a:endParaRPr lang="es-CO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060FB6C-B661-09D7-C588-D3224D399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01" y="1690200"/>
            <a:ext cx="8291954" cy="332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CO" sz="2400" dirty="0"/>
              <a:t>La información que usted recibe a través de los canales de atención de COMFAORIENTE EPS-S. ¿Está acorde con sus necesidades? </a:t>
            </a:r>
            <a:br>
              <a:rPr lang="es-CO" sz="2400" dirty="0"/>
            </a:br>
            <a:endParaRPr lang="es-CO" sz="2400" dirty="0"/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57" name="Rectángulo 56"/>
          <p:cNvSpPr/>
          <p:nvPr/>
        </p:nvSpPr>
        <p:spPr>
          <a:xfrm>
            <a:off x="9009089" y="1941324"/>
            <a:ext cx="27398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 el 96,91% considera que la información recibida ha dado solución a su necesidad de acuerdo con lo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manifestado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y/o requerido, se aprecia que el resultado obtenido ha si favorable</a:t>
            </a:r>
            <a:endParaRPr lang="es-CO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443BBC-3024-51A4-21AA-B91EAB77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41" y="1627133"/>
            <a:ext cx="8554712" cy="348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6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3449" y="361959"/>
            <a:ext cx="10515240" cy="874440"/>
          </a:xfrm>
        </p:spPr>
        <p:txBody>
          <a:bodyPr/>
          <a:lstStyle/>
          <a:p>
            <a:pPr algn="ctr"/>
            <a:r>
              <a:rPr lang="es-CO" sz="3600" dirty="0"/>
              <a:t>Calificación de la Atención brindada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99" name="Rectángulo 98"/>
          <p:cNvSpPr/>
          <p:nvPr/>
        </p:nvSpPr>
        <p:spPr>
          <a:xfrm>
            <a:off x="8694058" y="1687334"/>
            <a:ext cx="31031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el grado de satisfacción frente a la atención brindada por parte de la EPS, fue muy buena con un 59,35% y buena con un 34,09%, logrando así obtener un 93,44%, se aprecia que es satisfactorio este indicador</a:t>
            </a:r>
            <a:endParaRPr lang="es-CO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7C00F65-B956-4106-0FF9-DF5BE1385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49" y="1687334"/>
            <a:ext cx="7583237" cy="322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0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380" y="245851"/>
            <a:ext cx="10515240" cy="936761"/>
          </a:xfrm>
        </p:spPr>
        <p:txBody>
          <a:bodyPr/>
          <a:lstStyle/>
          <a:p>
            <a:pPr algn="ctr"/>
            <a:r>
              <a:rPr lang="es-CO" sz="2400" dirty="0"/>
              <a:t> Medios de comunicación por medio del cual los usuarios se entera de los programas que ofrece COMFAORIENTE EPS-S </a:t>
            </a:r>
          </a:p>
        </p:txBody>
      </p:sp>
      <p:pic>
        <p:nvPicPr>
          <p:cNvPr id="4" name="Imagen 3"/>
          <p:cNvPicPr/>
          <p:nvPr/>
        </p:nvPicPr>
        <p:blipFill>
          <a:blip r:embed="rId3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85" name="Rectángulo 84"/>
          <p:cNvSpPr/>
          <p:nvPr/>
        </p:nvSpPr>
        <p:spPr>
          <a:xfrm>
            <a:off x="8912836" y="1379057"/>
            <a:ext cx="29074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 el medio de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comunicación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por el cual los usuarios se han enterado de los programas que ofrece la EPSS, han sido la Demanda inducida con un 58,68%, las Redes Sociales con un 15,05% y seguidamente la Pagina web con un 11%; siendo este resultado favorable</a:t>
            </a:r>
            <a:endParaRPr lang="es-CO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75FA763-3F97-C0B1-636C-45CE299B9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" y="1704356"/>
            <a:ext cx="7827861" cy="344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69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5617</TotalTime>
  <Words>567</Words>
  <Application>Microsoft Office PowerPoint</Application>
  <PresentationFormat>Panorámica</PresentationFormat>
  <Paragraphs>27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Presentación de PowerPoint</vt:lpstr>
      <vt:lpstr>Presentación de PowerPoint</vt:lpstr>
      <vt:lpstr>Conocimiento de los canales de comunicación dispuestos por COMFAORIENTE. </vt:lpstr>
      <vt:lpstr>Canales de comunicación utilizados  </vt:lpstr>
      <vt:lpstr>Nivel de dificultad para obtener comunicación. </vt:lpstr>
      <vt:lpstr>Información u orientación recibida a través de los canales de atención dispuestos por COMFAORIENTE EPS-S  </vt:lpstr>
      <vt:lpstr>La información que usted recibe a través de los canales de atención de COMFAORIENTE EPS-S. ¿Está acorde con sus necesidades?  </vt:lpstr>
      <vt:lpstr>Calificación de la Atención brindada </vt:lpstr>
      <vt:lpstr> Medios de comunicación por medio del cual los usuarios se entera de los programas que ofrece COMFAORIENTE EPS-S </vt:lpstr>
      <vt:lpstr>¿Ha sido usted beneficiario de alguno de los programas ofertados por COMFAORIENTE EPS-S?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admin1</dc:creator>
  <dc:description/>
  <cp:lastModifiedBy>Autorizacion1epss</cp:lastModifiedBy>
  <cp:revision>82</cp:revision>
  <cp:lastPrinted>2022-08-26T14:22:53Z</cp:lastPrinted>
  <dcterms:created xsi:type="dcterms:W3CDTF">2021-08-02T16:54:34Z</dcterms:created>
  <dcterms:modified xsi:type="dcterms:W3CDTF">2024-07-19T22:45:36Z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16</vt:i4>
  </property>
</Properties>
</file>