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83" r:id="rId3"/>
    <p:sldId id="280" r:id="rId4"/>
    <p:sldId id="281" r:id="rId5"/>
    <p:sldId id="284" r:id="rId6"/>
    <p:sldId id="285" r:id="rId7"/>
    <p:sldId id="258" r:id="rId8"/>
    <p:sldId id="268" r:id="rId9"/>
    <p:sldId id="288" r:id="rId10"/>
    <p:sldId id="312" r:id="rId11"/>
    <p:sldId id="310" r:id="rId12"/>
    <p:sldId id="311" r:id="rId13"/>
    <p:sldId id="309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6" r:id="rId31"/>
    <p:sldId id="307" r:id="rId32"/>
    <p:sldId id="308" r:id="rId33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X CONTRATACION" initials="AC" lastIdx="4" clrIdx="0">
    <p:extLst>
      <p:ext uri="{19B8F6BF-5375-455C-9EA6-DF929625EA0E}">
        <p15:presenceInfo xmlns:p15="http://schemas.microsoft.com/office/powerpoint/2012/main" userId="AUX CONTRATAC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afiliacion%20y%20registro%20vig2024\1.%20BDUA\092024\092024_PROCESO%20BDU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afiliacion%20y%20registro%20vig2024\1.%20BDUA\092024\092024_PROCESO%20BDU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i="0"/>
              <a:t>PIRAMIDE</a:t>
            </a:r>
            <a:r>
              <a:rPr lang="es-CO" sz="1600" b="1" i="0" baseline="0"/>
              <a:t> POBLACIONAL</a:t>
            </a:r>
            <a:endParaRPr lang="es-CO" sz="1600" b="1" i="0"/>
          </a:p>
        </c:rich>
      </c:tx>
      <c:layout>
        <c:manualLayout>
          <c:xMode val="edge"/>
          <c:yMode val="edge"/>
          <c:x val="0.40308001755465406"/>
          <c:y val="2.1787946108514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CERTIFICACIÓN!$FL$37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CERTIFICACIÓN!$FC$39:$FF$50</c:f>
              <c:strCache>
                <c:ptCount val="12"/>
                <c:pt idx="0">
                  <c:v>Menores de un año </c:v>
                </c:pt>
                <c:pt idx="1">
                  <c:v>1_4 Años</c:v>
                </c:pt>
                <c:pt idx="2">
                  <c:v>5_14 Años</c:v>
                </c:pt>
                <c:pt idx="3">
                  <c:v>15_18 Años</c:v>
                </c:pt>
                <c:pt idx="4">
                  <c:v>19_44 Años </c:v>
                </c:pt>
                <c:pt idx="5">
                  <c:v>45_49 Años </c:v>
                </c:pt>
                <c:pt idx="6">
                  <c:v>50_54 Años </c:v>
                </c:pt>
                <c:pt idx="7">
                  <c:v>55_59 Años </c:v>
                </c:pt>
                <c:pt idx="8">
                  <c:v>60_64 Años </c:v>
                </c:pt>
                <c:pt idx="9">
                  <c:v>65_69 Años </c:v>
                </c:pt>
                <c:pt idx="10">
                  <c:v>70_74 Años </c:v>
                </c:pt>
                <c:pt idx="11">
                  <c:v>75 Años y Mayores </c:v>
                </c:pt>
              </c:strCache>
            </c:strRef>
          </c:cat>
          <c:val>
            <c:numRef>
              <c:f>CERTIFICACIÓN!$FK$39:$FK$50</c:f>
              <c:numCache>
                <c:formatCode>0;00</c:formatCode>
                <c:ptCount val="12"/>
                <c:pt idx="0">
                  <c:v>-1001</c:v>
                </c:pt>
                <c:pt idx="1">
                  <c:v>-7042</c:v>
                </c:pt>
                <c:pt idx="2">
                  <c:v>-19620</c:v>
                </c:pt>
                <c:pt idx="3">
                  <c:v>-8046</c:v>
                </c:pt>
                <c:pt idx="4">
                  <c:v>-45284</c:v>
                </c:pt>
                <c:pt idx="5">
                  <c:v>-7301</c:v>
                </c:pt>
                <c:pt idx="6">
                  <c:v>-6873</c:v>
                </c:pt>
                <c:pt idx="7">
                  <c:v>-6617</c:v>
                </c:pt>
                <c:pt idx="8">
                  <c:v>-5992</c:v>
                </c:pt>
                <c:pt idx="9">
                  <c:v>-4977</c:v>
                </c:pt>
                <c:pt idx="10">
                  <c:v>-3695</c:v>
                </c:pt>
                <c:pt idx="11">
                  <c:v>-6216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4-4958-B654-6B343E8D1A20}"/>
            </c:ext>
          </c:extLst>
        </c:ser>
        <c:ser>
          <c:idx val="1"/>
          <c:order val="1"/>
          <c:tx>
            <c:strRef>
              <c:f>CERTIFICACIÓN!$FK$37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CERTIFICACIÓN!$FC$39:$FF$50</c:f>
              <c:strCache>
                <c:ptCount val="12"/>
                <c:pt idx="0">
                  <c:v>Menores de un año </c:v>
                </c:pt>
                <c:pt idx="1">
                  <c:v>1_4 Años</c:v>
                </c:pt>
                <c:pt idx="2">
                  <c:v>5_14 Años</c:v>
                </c:pt>
                <c:pt idx="3">
                  <c:v>15_18 Años</c:v>
                </c:pt>
                <c:pt idx="4">
                  <c:v>19_44 Años </c:v>
                </c:pt>
                <c:pt idx="5">
                  <c:v>45_49 Años </c:v>
                </c:pt>
                <c:pt idx="6">
                  <c:v>50_54 Años </c:v>
                </c:pt>
                <c:pt idx="7">
                  <c:v>55_59 Años </c:v>
                </c:pt>
                <c:pt idx="8">
                  <c:v>60_64 Años </c:v>
                </c:pt>
                <c:pt idx="9">
                  <c:v>65_69 Años </c:v>
                </c:pt>
                <c:pt idx="10">
                  <c:v>70_74 Años </c:v>
                </c:pt>
                <c:pt idx="11">
                  <c:v>75 Años y Mayores </c:v>
                </c:pt>
              </c:strCache>
            </c:strRef>
          </c:cat>
          <c:val>
            <c:numRef>
              <c:f>CERTIFICACIÓN!$FL$39:$FL$50</c:f>
              <c:numCache>
                <c:formatCode>0</c:formatCode>
                <c:ptCount val="12"/>
                <c:pt idx="0">
                  <c:v>993</c:v>
                </c:pt>
                <c:pt idx="1">
                  <c:v>7402</c:v>
                </c:pt>
                <c:pt idx="2">
                  <c:v>20646</c:v>
                </c:pt>
                <c:pt idx="3">
                  <c:v>8467</c:v>
                </c:pt>
                <c:pt idx="4">
                  <c:v>39013</c:v>
                </c:pt>
                <c:pt idx="5">
                  <c:v>6473</c:v>
                </c:pt>
                <c:pt idx="6">
                  <c:v>5915</c:v>
                </c:pt>
                <c:pt idx="7">
                  <c:v>5828</c:v>
                </c:pt>
                <c:pt idx="8">
                  <c:v>5427</c:v>
                </c:pt>
                <c:pt idx="9">
                  <c:v>4607</c:v>
                </c:pt>
                <c:pt idx="10">
                  <c:v>3511</c:v>
                </c:pt>
                <c:pt idx="11">
                  <c:v>5485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4-4958-B654-6B343E8D1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805679"/>
        <c:axId val="95801743"/>
      </c:barChart>
      <c:catAx>
        <c:axId val="95805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5801743"/>
        <c:crosses val="autoZero"/>
        <c:auto val="1"/>
        <c:lblAlgn val="ctr"/>
        <c:lblOffset val="100"/>
        <c:noMultiLvlLbl val="0"/>
      </c:catAx>
      <c:valAx>
        <c:axId val="958017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0" sourceLinked="1"/>
        <c:majorTickMark val="none"/>
        <c:minorTickMark val="none"/>
        <c:tickLblPos val="nextTo"/>
        <c:crossAx val="95805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CERTIFICACIÓN!$FD$56:$FD$61</c:f>
              <c:strCache>
                <c:ptCount val="6"/>
                <c:pt idx="0">
                  <c:v>Primera Infancia</c:v>
                </c:pt>
                <c:pt idx="1">
                  <c:v>Infancia </c:v>
                </c:pt>
                <c:pt idx="2">
                  <c:v>Adolesecencia</c:v>
                </c:pt>
                <c:pt idx="3">
                  <c:v>Juventud</c:v>
                </c:pt>
                <c:pt idx="4">
                  <c:v>Adultez</c:v>
                </c:pt>
                <c:pt idx="5">
                  <c:v>Persona Mayor</c:v>
                </c:pt>
              </c:strCache>
            </c:strRef>
          </c:cat>
          <c:val>
            <c:numRef>
              <c:f>CERTIFICACIÓN!$FE$56:$FE$61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528E-4C57-BA02-01C438C0F5E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CERTIFICACIÓN!$FD$56:$FD$61</c:f>
              <c:strCache>
                <c:ptCount val="6"/>
                <c:pt idx="0">
                  <c:v>Primera Infancia</c:v>
                </c:pt>
                <c:pt idx="1">
                  <c:v>Infancia </c:v>
                </c:pt>
                <c:pt idx="2">
                  <c:v>Adolesecencia</c:v>
                </c:pt>
                <c:pt idx="3">
                  <c:v>Juventud</c:v>
                </c:pt>
                <c:pt idx="4">
                  <c:v>Adultez</c:v>
                </c:pt>
                <c:pt idx="5">
                  <c:v>Persona Mayor</c:v>
                </c:pt>
              </c:strCache>
            </c:strRef>
          </c:cat>
          <c:val>
            <c:numRef>
              <c:f>CERTIFICACIÓN!$FF$56:$FF$61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528E-4C57-BA02-01C438C0F5E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E-4C57-BA02-01C438C0F5E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8E-4C57-BA02-01C438C0F5E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8E-4C57-BA02-01C438C0F5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8E-4C57-BA02-01C438C0F5E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8E-4C57-BA02-01C438C0F5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28E-4C57-BA02-01C438C0F5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CERTIFICACIÓN!$FD$56:$FD$61</c:f>
              <c:strCache>
                <c:ptCount val="6"/>
                <c:pt idx="0">
                  <c:v>Primera Infancia</c:v>
                </c:pt>
                <c:pt idx="1">
                  <c:v>Infancia </c:v>
                </c:pt>
                <c:pt idx="2">
                  <c:v>Adolesecencia</c:v>
                </c:pt>
                <c:pt idx="3">
                  <c:v>Juventud</c:v>
                </c:pt>
                <c:pt idx="4">
                  <c:v>Adultez</c:v>
                </c:pt>
                <c:pt idx="5">
                  <c:v>Persona Mayor</c:v>
                </c:pt>
              </c:strCache>
            </c:strRef>
          </c:cat>
          <c:val>
            <c:numRef>
              <c:f>CERTIFICACIÓN!$FJ$56:$FJ$61</c:f>
              <c:numCache>
                <c:formatCode>0%</c:formatCode>
                <c:ptCount val="6"/>
                <c:pt idx="0">
                  <c:v>8.7090948310500738E-2</c:v>
                </c:pt>
                <c:pt idx="1">
                  <c:v>0.10061286379535679</c:v>
                </c:pt>
                <c:pt idx="2">
                  <c:v>0.10526961354475513</c:v>
                </c:pt>
                <c:pt idx="3">
                  <c:v>0.16802788128460311</c:v>
                </c:pt>
                <c:pt idx="4">
                  <c:v>0.3701968016038506</c:v>
                </c:pt>
                <c:pt idx="5">
                  <c:v>0.16880189146093363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28E-4C57-BA02-01C438C0F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24750520"/>
        <c:axId val="1224746584"/>
      </c:barChart>
      <c:catAx>
        <c:axId val="122475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4746584"/>
        <c:crosses val="autoZero"/>
        <c:auto val="1"/>
        <c:lblAlgn val="ctr"/>
        <c:lblOffset val="100"/>
        <c:noMultiLvlLbl val="0"/>
      </c:catAx>
      <c:valAx>
        <c:axId val="1224746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47505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2T16:07:17.342" idx="3">
    <p:pos x="7680" y="91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2T16:28:47.529" idx="4">
    <p:pos x="7680" y="91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0.26866</cdr:x>
      <cdr:y>0.13617</cdr:y>
    </cdr:from>
    <cdr:to>
      <cdr:x>0.40621</cdr:x>
      <cdr:y>0.44992</cdr:y>
    </cdr:to>
    <cdr:pic>
      <cdr:nvPicPr>
        <cdr:cNvPr id="3" name="Gráfico 2" descr="Perfil de mujer con relleno sólido">
          <a:extLst xmlns:a="http://schemas.openxmlformats.org/drawingml/2006/main">
            <a:ext uri="{FF2B5EF4-FFF2-40B4-BE49-F238E27FC236}">
              <a16:creationId xmlns:a16="http://schemas.microsoft.com/office/drawing/2014/main" id="{20689E48-5E4E-CCD1-F855-A411F522ABF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85938" y="396875"/>
          <a:ext cx="914400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0.73284</cdr:x>
      <cdr:y>0.11234</cdr:y>
    </cdr:from>
    <cdr:to>
      <cdr:x>0.87039</cdr:x>
      <cdr:y>0.42609</cdr:y>
    </cdr:to>
    <cdr:pic>
      <cdr:nvPicPr>
        <cdr:cNvPr id="5" name="Gráfico 4" descr="Perfil de hombre con relleno sólido">
          <a:extLst xmlns:a="http://schemas.openxmlformats.org/drawingml/2006/main">
            <a:ext uri="{FF2B5EF4-FFF2-40B4-BE49-F238E27FC236}">
              <a16:creationId xmlns:a16="http://schemas.microsoft.com/office/drawing/2014/main" id="{ABE675F2-30F7-7FD8-B1FE-C5135F1B89A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871641" y="327422"/>
          <a:ext cx="914400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0.30896</cdr:x>
      <cdr:y>0.32593</cdr:y>
    </cdr:from>
    <cdr:to>
      <cdr:x>0.37313</cdr:x>
      <cdr:y>0.39062</cdr:y>
    </cdr:to>
    <cdr:sp macro="" textlink="">
      <cdr:nvSpPr>
        <cdr:cNvPr id="8" name="Rectángulo 7">
          <a:extLst xmlns:a="http://schemas.openxmlformats.org/drawingml/2006/main">
            <a:ext uri="{FF2B5EF4-FFF2-40B4-BE49-F238E27FC236}">
              <a16:creationId xmlns:a16="http://schemas.microsoft.com/office/drawing/2014/main" id="{420698B8-C582-DFF4-1EE6-C3252C364158}"/>
            </a:ext>
          </a:extLst>
        </cdr:cNvPr>
        <cdr:cNvSpPr/>
      </cdr:nvSpPr>
      <cdr:spPr>
        <a:xfrm xmlns:a="http://schemas.openxmlformats.org/drawingml/2006/main">
          <a:off x="2053828" y="949919"/>
          <a:ext cx="426640" cy="188517"/>
        </a:xfrm>
        <a:prstGeom xmlns:a="http://schemas.openxmlformats.org/drawingml/2006/main" prst="rect">
          <a:avLst/>
        </a:prstGeom>
        <a:solidFill xmlns:a="http://schemas.openxmlformats.org/drawingml/2006/main">
          <a:srgbClr val="FF66CC"/>
        </a:solidFill>
        <a:ln xmlns:a="http://schemas.openxmlformats.org/drawingml/2006/main">
          <a:solidFill>
            <a:srgbClr val="FF66CC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fld id="{3250152F-FEC0-4A6E-B24A-00CCD6351466}" type="TxLink">
            <a:rPr lang="en-US" sz="900" b="1" i="0" u="none" strike="noStrike">
              <a:solidFill>
                <a:srgbClr val="000000"/>
              </a:solidFill>
              <a:latin typeface="Calibri"/>
              <a:cs typeface="Calibri"/>
            </a:rPr>
            <a:pPr/>
            <a:t>52%</a:t>
          </a:fld>
          <a:endParaRPr lang="es-CO" sz="800"/>
        </a:p>
      </cdr:txBody>
    </cdr:sp>
  </cdr:relSizeAnchor>
  <cdr:relSizeAnchor xmlns:cdr="http://schemas.openxmlformats.org/drawingml/2006/chartDrawing">
    <cdr:from>
      <cdr:x>0.77033</cdr:x>
      <cdr:y>0.3034</cdr:y>
    </cdr:from>
    <cdr:to>
      <cdr:x>0.83451</cdr:x>
      <cdr:y>0.36808</cdr:y>
    </cdr:to>
    <cdr:sp macro="" textlink="">
      <cdr:nvSpPr>
        <cdr:cNvPr id="9" name="Rectángulo 8">
          <a:extLst xmlns:a="http://schemas.openxmlformats.org/drawingml/2006/main">
            <a:ext uri="{FF2B5EF4-FFF2-40B4-BE49-F238E27FC236}">
              <a16:creationId xmlns:a16="http://schemas.microsoft.com/office/drawing/2014/main" id="{1555D3D0-B0E6-294C-583E-89BB9921EC58}"/>
            </a:ext>
          </a:extLst>
        </cdr:cNvPr>
        <cdr:cNvSpPr/>
      </cdr:nvSpPr>
      <cdr:spPr>
        <a:xfrm xmlns:a="http://schemas.openxmlformats.org/drawingml/2006/main">
          <a:off x="5120878" y="884238"/>
          <a:ext cx="426640" cy="188517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A09B72D5-0A5B-4E3D-AD33-10808C3A43C1}" type="TxLink">
            <a:rPr lang="en-US" sz="900" b="1" i="0" u="none" strike="noStrike">
              <a:solidFill>
                <a:srgbClr val="000000"/>
              </a:solidFill>
              <a:latin typeface="Calibri"/>
              <a:cs typeface="Calibri"/>
            </a:rPr>
            <a:pPr/>
            <a:t>48%</a:t>
          </a:fld>
          <a:endParaRPr lang="es-CO" sz="8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30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  <a:endParaRPr lang="es-CO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  <a:endParaRPr lang="es-CO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99DEE46-653E-4629-875A-96CECFA8F17E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15/10/2024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CA8AA4-73B8-4DD3-A70C-A65B5F28CCFC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419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2A57D5A-136B-3B6E-4C70-C35AB01CF28D}"/>
              </a:ext>
            </a:extLst>
          </p:cNvPr>
          <p:cNvSpPr txBox="1"/>
          <p:nvPr/>
        </p:nvSpPr>
        <p:spPr>
          <a:xfrm>
            <a:off x="2290357" y="2006785"/>
            <a:ext cx="76112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/>
              <a:t>RENDICIÓN DE CUENTAS </a:t>
            </a:r>
          </a:p>
          <a:p>
            <a:pPr algn="ctr"/>
            <a:r>
              <a:rPr lang="es-ES" sz="4400" b="1" dirty="0"/>
              <a:t>III TRIMESTRE 2024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9082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4C816-C01F-DFD0-6CEF-C6C78416A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E0714C1-9E13-6B8D-67D9-32A58D4891D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83222"/>
            <a:ext cx="12191999" cy="8747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2343509-8CA2-FE9C-AB36-225C83F776A6}"/>
              </a:ext>
            </a:extLst>
          </p:cNvPr>
          <p:cNvSpPr txBox="1"/>
          <p:nvPr/>
        </p:nvSpPr>
        <p:spPr>
          <a:xfrm>
            <a:off x="3233465" y="75649"/>
            <a:ext cx="572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OFICINAS Y GESTION</a:t>
            </a:r>
            <a:endParaRPr lang="es-CO" sz="4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C94925-3781-E0E1-139A-51D2AA6F387B}"/>
              </a:ext>
            </a:extLst>
          </p:cNvPr>
          <p:cNvSpPr txBox="1"/>
          <p:nvPr/>
        </p:nvSpPr>
        <p:spPr>
          <a:xfrm>
            <a:off x="412799" y="1363650"/>
            <a:ext cx="5338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Comfaoriente EPSS, cuenta con 19 oficinas en el departamento de Norte de Santander en donde los afiliados pueden gestionar los siguientes servicios:</a:t>
            </a:r>
          </a:p>
          <a:p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Solicitudes de autorizaciones PBS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Solicitud de servicios NO PBS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Radicación de Peticiones, Quejas, Reclamos y Sugerencias.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Trámites de Afiliación y Registro para afiliados: Certificados de estados de afiliación, solicitud de afiliación, actualización de datos y movilidad al régimen subsidiado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8FE817-FA62-0374-3DE1-000299B7F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18" y="1026027"/>
            <a:ext cx="4684382" cy="477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7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58F72-EA32-2CB7-D498-89DA085E3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C60FBB0-6285-CBFD-0104-A5855627AC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83222"/>
            <a:ext cx="12191999" cy="874775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E253A3A2-92CB-0B1C-61B6-045EC91A8862}"/>
              </a:ext>
            </a:extLst>
          </p:cNvPr>
          <p:cNvSpPr/>
          <p:nvPr/>
        </p:nvSpPr>
        <p:spPr>
          <a:xfrm>
            <a:off x="0" y="0"/>
            <a:ext cx="12191760" cy="598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CF6702-1464-908D-51E1-3A1B05F56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26" y="1768851"/>
            <a:ext cx="9511891" cy="37314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EB0FC0-4BD4-2CEC-C74B-4361B1BE5FC1}"/>
              </a:ext>
            </a:extLst>
          </p:cNvPr>
          <p:cNvSpPr txBox="1"/>
          <p:nvPr/>
        </p:nvSpPr>
        <p:spPr>
          <a:xfrm>
            <a:off x="2175164" y="301601"/>
            <a:ext cx="7639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TIEMPO DE ESPERA POR CANAL DE ATENCION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170802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8777E-0AC9-D9A8-A675-F22C7BDF3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A7CE18B-2F02-EED2-6A37-E055B88B87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83222"/>
            <a:ext cx="12191999" cy="8747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5E18DC-E4C7-00FA-B693-334B74D1563B}"/>
              </a:ext>
            </a:extLst>
          </p:cNvPr>
          <p:cNvSpPr txBox="1"/>
          <p:nvPr/>
        </p:nvSpPr>
        <p:spPr>
          <a:xfrm>
            <a:off x="2674993" y="603332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TIEMPO DE ESPERA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404193-D8AF-2A24-0296-F68549004DC9}"/>
              </a:ext>
            </a:extLst>
          </p:cNvPr>
          <p:cNvSpPr txBox="1"/>
          <p:nvPr/>
        </p:nvSpPr>
        <p:spPr>
          <a:xfrm>
            <a:off x="1505670" y="1638051"/>
            <a:ext cx="388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Canal Presencial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7D3902-A3C2-A1BB-2B06-BF1629E54A8E}"/>
              </a:ext>
            </a:extLst>
          </p:cNvPr>
          <p:cNvSpPr txBox="1"/>
          <p:nvPr/>
        </p:nvSpPr>
        <p:spPr>
          <a:xfrm>
            <a:off x="6900008" y="1638051"/>
            <a:ext cx="372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Canal Telefónico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FACDA-38EC-558C-6484-11ECC92708B2}"/>
              </a:ext>
            </a:extLst>
          </p:cNvPr>
          <p:cNvSpPr txBox="1"/>
          <p:nvPr/>
        </p:nvSpPr>
        <p:spPr>
          <a:xfrm>
            <a:off x="6900008" y="4551248"/>
            <a:ext cx="419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Tiempo promedio de espera nacional</a:t>
            </a:r>
          </a:p>
          <a:p>
            <a:r>
              <a:rPr lang="es-CO" dirty="0"/>
              <a:t>00:03:50 min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AB915F8-D47B-CCA0-1689-45796B9B1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975" y="2186809"/>
            <a:ext cx="2085975" cy="23526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97F6602-46EF-9AB3-A95D-DAC0C52E39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r="4501" b="17967"/>
          <a:stretch/>
        </p:blipFill>
        <p:spPr>
          <a:xfrm>
            <a:off x="1888877" y="2190817"/>
            <a:ext cx="3160540" cy="225632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FB409BF-53D9-6AC6-D846-E7634C5D83CD}"/>
              </a:ext>
            </a:extLst>
          </p:cNvPr>
          <p:cNvSpPr txBox="1"/>
          <p:nvPr/>
        </p:nvSpPr>
        <p:spPr>
          <a:xfrm>
            <a:off x="1305207" y="4591492"/>
            <a:ext cx="419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Tiempo promedio de espera nacional</a:t>
            </a:r>
          </a:p>
          <a:p>
            <a:r>
              <a:rPr lang="es-CO" dirty="0"/>
              <a:t>01:05 min</a:t>
            </a:r>
          </a:p>
        </p:txBody>
      </p:sp>
    </p:spTree>
    <p:extLst>
      <p:ext uri="{BB962C8B-B14F-4D97-AF65-F5344CB8AC3E}">
        <p14:creationId xmlns:p14="http://schemas.microsoft.com/office/powerpoint/2010/main" val="186546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A4EEA-E92C-CFC8-A900-9FC164F41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9CEFC4C-8860-13B4-42EE-286D51A0361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83222"/>
            <a:ext cx="12191999" cy="874775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17888FC-4B50-7E25-B96B-12FC62E6CC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9637" y="2661482"/>
            <a:ext cx="501272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+mn-lt"/>
                <a:ea typeface="+mn-ea"/>
                <a:cs typeface="+mn-cs"/>
              </a:rPr>
              <a:t>Red </a:t>
            </a:r>
            <a:r>
              <a:rPr b="1" dirty="0" err="1">
                <a:latin typeface="+mn-lt"/>
                <a:ea typeface="+mn-ea"/>
                <a:cs typeface="+mn-cs"/>
              </a:rPr>
              <a:t>Prestadora</a:t>
            </a:r>
            <a:r>
              <a:rPr lang="es-CO" b="1" dirty="0">
                <a:latin typeface="+mn-lt"/>
                <a:ea typeface="+mn-ea"/>
                <a:cs typeface="+mn-cs"/>
              </a:rPr>
              <a:t>        </a:t>
            </a:r>
            <a:endParaRPr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1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CBE03E92-210F-2042-E38A-E47C915459BC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CB67FA-A76E-777F-AF6C-A9C16DB77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30280" r="9130" b="7989"/>
          <a:stretch/>
        </p:blipFill>
        <p:spPr>
          <a:xfrm>
            <a:off x="92765" y="132521"/>
            <a:ext cx="11940209" cy="57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73A29B09-9EF2-8936-7103-4496D59896C5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80687D-FBE4-35C4-C0B0-0C48ADEDC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" t="30280" r="9130" b="8191"/>
          <a:stretch/>
        </p:blipFill>
        <p:spPr>
          <a:xfrm>
            <a:off x="159026" y="238538"/>
            <a:ext cx="11860696" cy="55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5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B1C572E2-77D8-5CBF-C524-F44171AD3657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B6350F-1839-AA50-FEE7-CFC61014A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30280" r="8913" b="8392"/>
          <a:stretch/>
        </p:blipFill>
        <p:spPr>
          <a:xfrm>
            <a:off x="185530" y="132521"/>
            <a:ext cx="11820940" cy="57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5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1D0C0BE7-A697-2069-B3DE-F04F233C1A50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8B500C-9F8D-BA3C-CA0D-6BF794AED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" t="30482" r="9131" b="8391"/>
          <a:stretch/>
        </p:blipFill>
        <p:spPr>
          <a:xfrm>
            <a:off x="212035" y="145774"/>
            <a:ext cx="11767930" cy="567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49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3BA2101A-3770-4C96-E2BF-9B407E280380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DD38DA-7DE8-5C53-EC23-87130BF29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" t="28747" r="8913" b="12839"/>
          <a:stretch/>
        </p:blipFill>
        <p:spPr>
          <a:xfrm>
            <a:off x="132523" y="132522"/>
            <a:ext cx="11926956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8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0057020D-BC74-CA87-FF04-27887ECC30CE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188D67-961F-4074-3552-0EB4FD7D3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" t="30281" r="8913" b="8593"/>
          <a:stretch/>
        </p:blipFill>
        <p:spPr>
          <a:xfrm>
            <a:off x="198783" y="92765"/>
            <a:ext cx="11860695" cy="57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9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25 CuadroTexto">
            <a:extLst>
              <a:ext uri="{FF2B5EF4-FFF2-40B4-BE49-F238E27FC236}">
                <a16:creationId xmlns:a16="http://schemas.microsoft.com/office/drawing/2014/main" id="{371D22A2-71D4-7396-7DA2-47E6A5EBCB6D}"/>
              </a:ext>
            </a:extLst>
          </p:cNvPr>
          <p:cNvSpPr txBox="1"/>
          <p:nvPr/>
        </p:nvSpPr>
        <p:spPr>
          <a:xfrm>
            <a:off x="1094095" y="851517"/>
            <a:ext cx="6586866" cy="2991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Caracterización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afiliados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áfico 6" descr="Usuarios con relleno sólido">
            <a:extLst>
              <a:ext uri="{FF2B5EF4-FFF2-40B4-BE49-F238E27FC236}">
                <a16:creationId xmlns:a16="http://schemas.microsoft.com/office/drawing/2014/main" id="{34B9BE83-E843-DDE5-0F81-A39C03B7B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419"/>
          </a:p>
        </p:txBody>
      </p:sp>
      <p:pic>
        <p:nvPicPr>
          <p:cNvPr id="45" name="Imagen 3"/>
          <p:cNvPicPr/>
          <p:nvPr/>
        </p:nvPicPr>
        <p:blipFill>
          <a:blip r:embed="rId4"/>
          <a:srcRect l="23590" t="77328" r="9241" b="11112"/>
          <a:stretch/>
        </p:blipFill>
        <p:spPr>
          <a:xfrm>
            <a:off x="360" y="5697414"/>
            <a:ext cx="12191760" cy="116058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2226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30E44CC1-044A-75E3-AC57-7F275BE6C24D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520CC7-56B0-C610-A76A-894D1357C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8" t="30280" r="9021" b="8392"/>
          <a:stretch/>
        </p:blipFill>
        <p:spPr>
          <a:xfrm>
            <a:off x="185531" y="106017"/>
            <a:ext cx="11860696" cy="57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9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06CCD411-8390-4B77-AC46-72AE9E09E825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93A1D3-6B14-4065-BF17-91C49791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30482" r="9021" b="8190"/>
          <a:stretch/>
        </p:blipFill>
        <p:spPr>
          <a:xfrm>
            <a:off x="145774" y="172278"/>
            <a:ext cx="11900452" cy="56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19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57D55F6E-CEBF-0CA9-5BF1-2BE94BEA55DB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8E61E1-F5F5-B9D9-1D03-2DF02ED79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30079" r="9021" b="7989"/>
          <a:stretch/>
        </p:blipFill>
        <p:spPr>
          <a:xfrm>
            <a:off x="198784" y="172278"/>
            <a:ext cx="11741426" cy="56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73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C1B2898C-8BD4-FB96-F89C-8ECF01050568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2F46CA5-B96F-115B-8120-C53938390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" t="29877" r="9021" b="8189"/>
          <a:stretch/>
        </p:blipFill>
        <p:spPr>
          <a:xfrm>
            <a:off x="106017" y="119270"/>
            <a:ext cx="11953461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62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5699FC50-D300-CCA9-6AC5-E94AF3193670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DC856AA-5236-D46F-8152-0B4311A1D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30079" r="9021" b="8190"/>
          <a:stretch/>
        </p:blipFill>
        <p:spPr>
          <a:xfrm>
            <a:off x="145774" y="225286"/>
            <a:ext cx="11913704" cy="56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6421A33A-F97C-59C8-1AEB-ADD015976D07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1358DD-E91D-F65A-8B0F-A2F027492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" t="30079" r="9131" b="7787"/>
          <a:stretch/>
        </p:blipFill>
        <p:spPr>
          <a:xfrm>
            <a:off x="172278" y="172279"/>
            <a:ext cx="11860695" cy="571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21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3221BB38-B3A0-EC5F-7432-CA9A27D72815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9A212C-AB7A-F175-509F-E62A2A2E4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30079" r="9021" b="7585"/>
          <a:stretch/>
        </p:blipFill>
        <p:spPr>
          <a:xfrm>
            <a:off x="119270" y="185531"/>
            <a:ext cx="11913704" cy="56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5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DF7DB8F3-ECAC-E09B-CB93-8A1F649F6D44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53DDD7-2A2D-059C-7A31-82ACB339E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30684" r="9021" b="8594"/>
          <a:stretch/>
        </p:blipFill>
        <p:spPr>
          <a:xfrm>
            <a:off x="145774" y="159024"/>
            <a:ext cx="11847443" cy="56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3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8695DBDE-75C3-B771-0360-6FA7EA4278B2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28B2BC9-5E59-5818-23FB-A5F4A1036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" t="30280" r="9021" b="7585"/>
          <a:stretch/>
        </p:blipFill>
        <p:spPr>
          <a:xfrm>
            <a:off x="145774" y="198783"/>
            <a:ext cx="11873948" cy="56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8695DBDE-75C3-B771-0360-6FA7EA4278B2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B095F5-7078-6F9C-248F-38CE5BF29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30079" r="9021" b="8392"/>
          <a:stretch/>
        </p:blipFill>
        <p:spPr>
          <a:xfrm>
            <a:off x="132523" y="172277"/>
            <a:ext cx="11887200" cy="56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5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419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2A57D5A-136B-3B6E-4C70-C35AB01CF28D}"/>
              </a:ext>
            </a:extLst>
          </p:cNvPr>
          <p:cNvSpPr txBox="1"/>
          <p:nvPr/>
        </p:nvSpPr>
        <p:spPr>
          <a:xfrm>
            <a:off x="-241828" y="629640"/>
            <a:ext cx="7611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Caracterización Poblacional</a:t>
            </a:r>
            <a:endParaRPr lang="es-CO" sz="2800" b="1" dirty="0"/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8B63462F-8214-B910-8288-8C149D9A8377}"/>
              </a:ext>
            </a:extLst>
          </p:cNvPr>
          <p:cNvGraphicFramePr>
            <a:graphicFrameLocks noGrp="1"/>
          </p:cNvGraphicFramePr>
          <p:nvPr/>
        </p:nvGraphicFramePr>
        <p:xfrm>
          <a:off x="707696" y="4407270"/>
          <a:ext cx="5824023" cy="1341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001">
                  <a:extLst>
                    <a:ext uri="{9D8B030D-6E8A-4147-A177-3AD203B41FA5}">
                      <a16:colId xmlns:a16="http://schemas.microsoft.com/office/drawing/2014/main" val="3826180355"/>
                    </a:ext>
                  </a:extLst>
                </a:gridCol>
                <a:gridCol w="1047001">
                  <a:extLst>
                    <a:ext uri="{9D8B030D-6E8A-4147-A177-3AD203B41FA5}">
                      <a16:colId xmlns:a16="http://schemas.microsoft.com/office/drawing/2014/main" val="3489195"/>
                    </a:ext>
                  </a:extLst>
                </a:gridCol>
                <a:gridCol w="1047001">
                  <a:extLst>
                    <a:ext uri="{9D8B030D-6E8A-4147-A177-3AD203B41FA5}">
                      <a16:colId xmlns:a16="http://schemas.microsoft.com/office/drawing/2014/main" val="2617158368"/>
                    </a:ext>
                  </a:extLst>
                </a:gridCol>
                <a:gridCol w="1047001">
                  <a:extLst>
                    <a:ext uri="{9D8B030D-6E8A-4147-A177-3AD203B41FA5}">
                      <a16:colId xmlns:a16="http://schemas.microsoft.com/office/drawing/2014/main" val="116539822"/>
                    </a:ext>
                  </a:extLst>
                </a:gridCol>
                <a:gridCol w="645291">
                  <a:extLst>
                    <a:ext uri="{9D8B030D-6E8A-4147-A177-3AD203B41FA5}">
                      <a16:colId xmlns:a16="http://schemas.microsoft.com/office/drawing/2014/main" val="3492566046"/>
                    </a:ext>
                  </a:extLst>
                </a:gridCol>
                <a:gridCol w="990728">
                  <a:extLst>
                    <a:ext uri="{9D8B030D-6E8A-4147-A177-3AD203B41FA5}">
                      <a16:colId xmlns:a16="http://schemas.microsoft.com/office/drawing/2014/main" val="2776328497"/>
                    </a:ext>
                  </a:extLst>
                </a:gridCol>
              </a:tblGrid>
              <a:tr h="5922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FEMENINO REGIMEN CONTRIBUTIVO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MASCULINO REGIMEN CONTRIBUTIVO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FEMENINO REGIMEN SUBSIDIADO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MASCULINO REGIMEN SUBSIDIADO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FEMENINO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es-CO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TOTAL MASCULINO 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79055"/>
                  </a:ext>
                </a:extLst>
              </a:tr>
              <a:tr h="374714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122.664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113.767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0337327"/>
                  </a:ext>
                </a:extLst>
              </a:tr>
              <a:tr h="374714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3160751"/>
                  </a:ext>
                </a:extLst>
              </a:tr>
            </a:tbl>
          </a:graphicData>
        </a:graphic>
      </p:graphicFrame>
      <p:sp>
        <p:nvSpPr>
          <p:cNvPr id="14" name="6 Rectángulo">
            <a:extLst>
              <a:ext uri="{FF2B5EF4-FFF2-40B4-BE49-F238E27FC236}">
                <a16:creationId xmlns:a16="http://schemas.microsoft.com/office/drawing/2014/main" id="{7EA532E5-C31D-7933-9AC2-74CEB8C8F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216" y="1564997"/>
            <a:ext cx="2755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b="1" dirty="0">
                <a:latin typeface="+mn-lt"/>
              </a:rPr>
              <a:t>Población por curso de vida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58EA19E-1F36-3A41-904F-37819FD86322}"/>
              </a:ext>
            </a:extLst>
          </p:cNvPr>
          <p:cNvGraphicFramePr>
            <a:graphicFrameLocks/>
          </p:cNvGraphicFramePr>
          <p:nvPr/>
        </p:nvGraphicFramePr>
        <p:xfrm>
          <a:off x="707696" y="1152860"/>
          <a:ext cx="5824023" cy="290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929CF0A-9E16-53F1-D6D9-9A9E9255C4E8}"/>
              </a:ext>
            </a:extLst>
          </p:cNvPr>
          <p:cNvGraphicFramePr>
            <a:graphicFrameLocks noGrp="1"/>
          </p:cNvGraphicFramePr>
          <p:nvPr/>
        </p:nvGraphicFramePr>
        <p:xfrm>
          <a:off x="6602759" y="1962036"/>
          <a:ext cx="5105400" cy="1685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365834824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71668006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2108424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708083721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858664271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POBLACION POR CURSO VIDA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6735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Ciclo de Vida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Mujeres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Hombres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Porcentaje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04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 dirty="0">
                          <a:effectLst/>
                        </a:rPr>
                        <a:t>Primera Infancia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>
                          <a:effectLst/>
                        </a:rPr>
                        <a:t>           10.086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>
                          <a:effectLst/>
                        </a:rPr>
                        <a:t>          10.505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               20.591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000" u="none" strike="noStrike">
                          <a:effectLst/>
                        </a:rPr>
                        <a:t>9%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219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 dirty="0">
                          <a:effectLst/>
                        </a:rPr>
                        <a:t>Infancia 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>
                          <a:effectLst/>
                        </a:rPr>
                        <a:t>           11.600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>
                          <a:effectLst/>
                        </a:rPr>
                        <a:t>          12.188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               23.788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000" u="none" strike="noStrike">
                          <a:effectLst/>
                        </a:rPr>
                        <a:t>10%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77837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Adolesecencia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>
                          <a:effectLst/>
                        </a:rPr>
                        <a:t>           12.080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>
                          <a:effectLst/>
                        </a:rPr>
                        <a:t>          12.809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               24.889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000" u="none" strike="noStrike">
                          <a:effectLst/>
                        </a:rPr>
                        <a:t>11%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2073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Juventud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 dirty="0">
                          <a:effectLst/>
                        </a:rPr>
                        <a:t>           20.932 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>
                          <a:effectLst/>
                        </a:rPr>
                        <a:t>          18.795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               39.727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000" u="none" strike="noStrike">
                          <a:effectLst/>
                        </a:rPr>
                        <a:t>17%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107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Adultez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>
                          <a:effectLst/>
                        </a:rPr>
                        <a:t>           47.086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 dirty="0">
                          <a:effectLst/>
                        </a:rPr>
                        <a:t>          40.440 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 dirty="0">
                          <a:effectLst/>
                        </a:rPr>
                        <a:t>               87.526 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000" u="none" strike="noStrike">
                          <a:effectLst/>
                        </a:rPr>
                        <a:t>37%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95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Persona Mayor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>
                          <a:effectLst/>
                        </a:rPr>
                        <a:t>           20.880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u="none" strike="noStrike">
                          <a:effectLst/>
                        </a:rPr>
                        <a:t>          19.030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               39.910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000" u="none" strike="noStrike" dirty="0">
                          <a:effectLst/>
                        </a:rPr>
                        <a:t>17%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18064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Total general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         122.664 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        113.767 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              236.431 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000" u="none" strike="noStrike" dirty="0">
                          <a:effectLst/>
                        </a:rPr>
                        <a:t>100%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7317893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8B9FA1F-6D26-CD6C-84ED-4E3094EEB208}"/>
              </a:ext>
            </a:extLst>
          </p:cNvPr>
          <p:cNvGraphicFramePr>
            <a:graphicFrameLocks/>
          </p:cNvGraphicFramePr>
          <p:nvPr/>
        </p:nvGraphicFramePr>
        <p:xfrm>
          <a:off x="6379119" y="3733012"/>
          <a:ext cx="5435601" cy="201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7683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8695DBDE-75C3-B771-0360-6FA7EA4278B2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B03ED4E-C50C-1009-A6B5-BA925F272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29877" r="9130" b="7787"/>
          <a:stretch/>
        </p:blipFill>
        <p:spPr>
          <a:xfrm>
            <a:off x="159026" y="145773"/>
            <a:ext cx="11847444" cy="57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8695DBDE-75C3-B771-0360-6FA7EA4278B2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943052-C76C-F2C3-DD06-8399779D8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" t="30079" r="9131" b="8996"/>
          <a:stretch/>
        </p:blipFill>
        <p:spPr>
          <a:xfrm>
            <a:off x="159026" y="172279"/>
            <a:ext cx="11873948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9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8695DBDE-75C3-B771-0360-6FA7EA4278B2}"/>
              </a:ext>
            </a:extLst>
          </p:cNvPr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4BB19A-A4F4-7468-0187-E67840065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" t="30079" r="8913" b="11112"/>
          <a:stretch/>
        </p:blipFill>
        <p:spPr>
          <a:xfrm>
            <a:off x="132523" y="145773"/>
            <a:ext cx="11940208" cy="56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419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D3D91D-C01B-94F8-33E8-E5ACC2D32CFF}"/>
              </a:ext>
            </a:extLst>
          </p:cNvPr>
          <p:cNvSpPr txBox="1"/>
          <p:nvPr/>
        </p:nvSpPr>
        <p:spPr>
          <a:xfrm>
            <a:off x="2124221" y="1000655"/>
            <a:ext cx="822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COMPORTAMIENTO DE AFILIADOS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55B1F-F17D-5240-98CC-AC5B35E2A4CA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4C914E58-62ED-6F83-5520-9854D6CCAAB4}"/>
              </a:ext>
            </a:extLst>
          </p:cNvPr>
          <p:cNvGraphicFramePr>
            <a:graphicFrameLocks noGrp="1"/>
          </p:cNvGraphicFramePr>
          <p:nvPr/>
        </p:nvGraphicFramePr>
        <p:xfrm>
          <a:off x="2384473" y="2174783"/>
          <a:ext cx="6513342" cy="250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271703818"/>
                    </a:ext>
                  </a:extLst>
                </a:gridCol>
                <a:gridCol w="2855742">
                  <a:extLst>
                    <a:ext uri="{9D8B030D-6E8A-4147-A177-3AD203B41FA5}">
                      <a16:colId xmlns:a16="http://schemas.microsoft.com/office/drawing/2014/main" val="26848957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NUEVOS AFILIADOS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04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NACIDOS NUEVOS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10670"/>
                  </a:ext>
                </a:extLst>
              </a:tr>
              <a:tr h="401771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MOVILIDADES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20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FALLECIDOS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45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RETIROS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5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TRASLADOS A OTRAS EPS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716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PORTABILIDADES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42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6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9655B1F-F17D-5240-98CC-AC5B35E2A4CA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B6C07A-831A-88D4-1F1C-4EAAF288C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4" t="21317" r="15516" b="17671"/>
          <a:stretch/>
        </p:blipFill>
        <p:spPr>
          <a:xfrm>
            <a:off x="0" y="0"/>
            <a:ext cx="12191760" cy="596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0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9655B1F-F17D-5240-98CC-AC5B35E2A4CA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E793F9-6C0F-685B-9E95-74EE765B3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51354"/>
              </p:ext>
            </p:extLst>
          </p:nvPr>
        </p:nvGraphicFramePr>
        <p:xfrm>
          <a:off x="454655" y="1515797"/>
          <a:ext cx="11434585" cy="2532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397">
                  <a:extLst>
                    <a:ext uri="{9D8B030D-6E8A-4147-A177-3AD203B41FA5}">
                      <a16:colId xmlns:a16="http://schemas.microsoft.com/office/drawing/2014/main" val="4151720641"/>
                    </a:ext>
                  </a:extLst>
                </a:gridCol>
                <a:gridCol w="8629264">
                  <a:extLst>
                    <a:ext uri="{9D8B030D-6E8A-4147-A177-3AD203B41FA5}">
                      <a16:colId xmlns:a16="http://schemas.microsoft.com/office/drawing/2014/main" val="1245444481"/>
                    </a:ext>
                  </a:extLst>
                </a:gridCol>
                <a:gridCol w="1417924">
                  <a:extLst>
                    <a:ext uri="{9D8B030D-6E8A-4147-A177-3AD203B41FA5}">
                      <a16:colId xmlns:a16="http://schemas.microsoft.com/office/drawing/2014/main" val="31342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PERIODO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INDICADOR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RESULTADO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74886"/>
                  </a:ext>
                </a:extLst>
              </a:tr>
              <a:tr h="380561">
                <a:tc rowSpan="6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III Trimestre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Tiempo promedio de espera para la asignación de cita de Medicina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2,04 Días</a:t>
                      </a:r>
                      <a:endParaRPr lang="es-CO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319680"/>
                  </a:ext>
                </a:extLst>
              </a:tr>
              <a:tr h="3578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Tiempo promedio de espera para la asignación de cita de Odontología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1,69 Días</a:t>
                      </a:r>
                      <a:endParaRPr lang="es-CO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073746"/>
                  </a:ext>
                </a:extLst>
              </a:tr>
              <a:tr h="3578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Tiempo promedio de espera para la asignación de cita de Pediatría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3,98 Días</a:t>
                      </a:r>
                      <a:endParaRPr lang="es-CO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729599"/>
                  </a:ext>
                </a:extLst>
              </a:tr>
              <a:tr h="3578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Tiempo promedio de espera para la asignación de cita de Medicina Interna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12,18 Días</a:t>
                      </a:r>
                      <a:endParaRPr lang="es-CO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499284"/>
                  </a:ext>
                </a:extLst>
              </a:tr>
              <a:tr h="3975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Tiempo promedio de espera para la asignación de cita de Ginecobstetricia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3,04 Días</a:t>
                      </a:r>
                      <a:endParaRPr lang="es-CO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355087"/>
                  </a:ext>
                </a:extLst>
              </a:tr>
              <a:tr h="3973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Tiempo promedio de espera para la asignación de cita de Cirugía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8,85 Días</a:t>
                      </a:r>
                      <a:endParaRPr lang="es-CO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83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53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2191760" cy="598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5C349F-8308-A981-0BFC-326B5A5C3428}"/>
              </a:ext>
            </a:extLst>
          </p:cNvPr>
          <p:cNvSpPr txBox="1"/>
          <p:nvPr/>
        </p:nvSpPr>
        <p:spPr>
          <a:xfrm>
            <a:off x="1366603" y="166555"/>
            <a:ext cx="945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SATISFACCION DE LOS USUARIOS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A05529-E992-15A7-3337-331274AEB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09" y="874441"/>
            <a:ext cx="5278582" cy="50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2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83222"/>
            <a:ext cx="12191999" cy="8747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9766AE-5E8B-E466-81F2-1359B2658F15}"/>
              </a:ext>
            </a:extLst>
          </p:cNvPr>
          <p:cNvSpPr txBox="1"/>
          <p:nvPr/>
        </p:nvSpPr>
        <p:spPr>
          <a:xfrm>
            <a:off x="4369712" y="83953"/>
            <a:ext cx="4003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SATISFACCION</a:t>
            </a:r>
            <a:endParaRPr lang="es-CO" sz="4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6F8768-BED1-AD02-AFA0-FEBB1BDC3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8" y="791839"/>
            <a:ext cx="5471568" cy="28606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2989F6B-C43F-73F6-8F59-353BD0058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077" y="3791844"/>
            <a:ext cx="1581235" cy="207926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2E233D2-D86D-5A19-7958-2C8CA162E0A1}"/>
              </a:ext>
            </a:extLst>
          </p:cNvPr>
          <p:cNvSpPr txBox="1"/>
          <p:nvPr/>
        </p:nvSpPr>
        <p:spPr>
          <a:xfrm>
            <a:off x="5799366" y="1446169"/>
            <a:ext cx="5979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Para el periodo julio a septiembre de 2024 nuestros afiliados manifiestan un 97,58%  de grado de satisfacción frente a la experiencia global con respecto a los servicios de salud que ha recibido a través Comfaoriente EPSS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Comfaoriente EPSS, se ha destacado en su desempeño con la población afiliada garantizando la atención en salud, permitiendo así la fidelización de nuestros afiliados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Estos resultados nos permiten evaluar y continuar trabajando para mejorar  e incrementar el grado de satisfacción de nuestros afiliados</a:t>
            </a:r>
            <a:endParaRPr lang="es-C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83222"/>
            <a:ext cx="12191999" cy="8747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09C5736-D749-99C2-E4A5-019CBDAA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D89B9573-17A4-F232-344C-63CBDE62C73D}"/>
              </a:ext>
            </a:extLst>
          </p:cNvPr>
          <p:cNvSpPr/>
          <p:nvPr/>
        </p:nvSpPr>
        <p:spPr>
          <a:xfrm>
            <a:off x="0" y="0"/>
            <a:ext cx="12191760" cy="598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663D67-B54D-D020-355E-E0CF084A7D98}"/>
              </a:ext>
            </a:extLst>
          </p:cNvPr>
          <p:cNvSpPr txBox="1"/>
          <p:nvPr/>
        </p:nvSpPr>
        <p:spPr>
          <a:xfrm>
            <a:off x="2629000" y="531832"/>
            <a:ext cx="693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OFICINAS DE ATENCION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achada sede av 2">
            <a:extLst>
              <a:ext uri="{FF2B5EF4-FFF2-40B4-BE49-F238E27FC236}">
                <a16:creationId xmlns:a16="http://schemas.microsoft.com/office/drawing/2014/main" id="{B91AFECF-8E28-6626-7075-01DF69BAD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8520" r="5620"/>
          <a:stretch/>
        </p:blipFill>
        <p:spPr bwMode="auto">
          <a:xfrm>
            <a:off x="153536" y="1754516"/>
            <a:ext cx="5666509" cy="35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7B2620-2C6C-6392-8438-2EB198E23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9" t="25546" r="32610" b="17441"/>
          <a:stretch/>
        </p:blipFill>
        <p:spPr bwMode="auto">
          <a:xfrm>
            <a:off x="5942424" y="1771549"/>
            <a:ext cx="6066369" cy="356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5835</TotalTime>
  <Words>446</Words>
  <Application>Microsoft Office PowerPoint</Application>
  <PresentationFormat>Panorámica</PresentationFormat>
  <Paragraphs>123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Red Prestadora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admin1</dc:creator>
  <dc:description/>
  <cp:lastModifiedBy>Autorizacion1epss</cp:lastModifiedBy>
  <cp:revision>110</cp:revision>
  <cp:lastPrinted>2022-08-26T14:22:53Z</cp:lastPrinted>
  <dcterms:created xsi:type="dcterms:W3CDTF">2021-08-02T16:54:34Z</dcterms:created>
  <dcterms:modified xsi:type="dcterms:W3CDTF">2024-10-15T21:51:37Z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16</vt:i4>
  </property>
</Properties>
</file>