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66" r:id="rId3"/>
    <p:sldId id="332" r:id="rId4"/>
    <p:sldId id="268" r:id="rId5"/>
    <p:sldId id="336" r:id="rId6"/>
    <p:sldId id="333" r:id="rId7"/>
    <p:sldId id="270" r:id="rId8"/>
    <p:sldId id="277" r:id="rId9"/>
    <p:sldId id="267" r:id="rId10"/>
    <p:sldId id="27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8C93-758E-461A-8633-54B373B7D100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B4E3-BD39-4A33-B278-994D7711C0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4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4E3-BD39-4A33-B278-994D7711C03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3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F4C46-EF89-5C55-3FF3-7778E171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B2859-05CE-836E-95E8-39294493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4327E-3053-B37A-C952-13C264B1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17C2B-4437-F726-2ABD-BF5C597C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7D329-B9F7-D6E0-C022-B31E083B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08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5214A-B277-22F6-BA4D-419C4BBF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12FC54-F116-95CC-9D43-930841DEB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440C8-7BAB-AC3F-6FEC-9FF5F5F6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809DB-9E1F-7011-0D6B-BF83CBA3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6C632-8595-FA41-3970-3FF6FE3E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7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AF9112-0F89-47C2-BC21-BC7AAD93D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888536-2731-4D06-5F9B-8118A2D60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110A6-A152-DABA-9864-2DC8BD68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7363D8-1047-9022-95E6-EBAD31D4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CCB6C7-8343-D72F-70B7-D1DC379F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076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54486-443E-A9B8-CC03-BE4222F5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87329-AF5C-06FD-98D6-ADC7A7995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46B7A-70AE-1DA4-FCC7-4E54296A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E090B1-08FB-5F8A-06D1-D2E79800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6F366-ED07-70CA-DC5E-005EFF1F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88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DB503-5D09-4B2B-3D5D-F18EBE05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1E132-7803-EB01-CA00-2175D01A6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4C080-0DAA-1184-4A3B-2D523D4E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AB8CA-9C0D-10EC-1C26-E9C28D65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FEAE4-F5CF-754A-FAE9-7159A003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79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2DEB1-6B00-977D-2EAA-75B0B983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B0E5D-6820-CFBF-4E14-E0C9C316D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018286-563B-BD74-5A1F-E5754645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07DF53-8E13-80AC-E881-1235C1B7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112E7-996E-7271-3E09-40F0671E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DE862A-1687-DF62-2B08-9D89CB88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68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4E19C-1FBF-411A-A2A8-DD70BB45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1F78DB-5697-BEA4-AC8B-1F521449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4D21AB-D114-6135-EEFD-8D53BC2A2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675256-CE46-1DF7-D1BB-54B76F7B7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9313DC-87E1-43C7-6B86-62F5B8058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4320A4-AD49-D821-55EB-41AB7960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C023AF-8588-5C14-7FEA-7596297F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958DB9-148E-5718-CBB6-490A7B4A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6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2DE17-EFFE-32EF-7EE8-4E737DFF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B6CC49-B1D9-DADE-C5EB-B3A8D010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C683F3-C998-A99F-4C69-143E3635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5E1BA-3D8F-C099-C106-AE256C4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543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AABE82-E21E-857F-6310-309CEB4A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204793-61E3-305D-D44A-03D22930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C07C00-F8C3-A8A8-4372-7BBEA86D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15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980E1-8DD7-BA66-641D-936F64B6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115FE-3C9A-E0BA-5FD1-D64961B2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5AD4D1-0AA3-FF31-1878-E23D04DA4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A7DD4D-A8DE-FF6D-2E4F-8494FE02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CCB1D-3E00-8657-B4B7-122B676F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585B29-5627-12B2-EC4A-9B1BB36E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951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A7F67-8F44-EBEF-67C9-2EBEB5F4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BEECB3-21B8-8F9D-5BDA-F02FC5F65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DEC1CA-FE13-E884-E303-528D8326F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F8B5AC-B635-9BB0-151E-3B23A3A0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FAECE3-E63B-B6F9-324A-C5DC6169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724640-6F04-EF9E-4922-F882AC36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20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722476-75E2-C8AF-BA9A-B975DE80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C5CF9C-A4E2-9095-0133-C637A110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B3C1C3-38B0-72FC-42BE-67AF396D0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4107-9913-45AB-B87C-E07C2ED69339}" type="datetimeFigureOut">
              <a:rPr lang="es-CO" smtClean="0"/>
              <a:t>15/04/2025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CCC9E-BEAC-C0A4-AE02-A1B22CD23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140CA-284A-76F7-9058-9679C9A10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FF1B-2B70-46A3-BD57-296885B29A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3E573C-3958-42CC-A225-6B8B07B0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7AE4E8-E01E-4FD9-89B2-91EF5C7D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200AEF7-5C45-4C4A-2941-4EA367DB4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736700" y="56341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3AA6B386-24A0-CDF3-EA22-5A4723DBE2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68366" y="3393489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D84FB7A-5D1D-45E9-51A1-8DB33D585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9939960" y="6373478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631913-94A0-2869-1328-DE32A39555BB}"/>
              </a:ext>
            </a:extLst>
          </p:cNvPr>
          <p:cNvSpPr txBox="1">
            <a:spLocks/>
          </p:cNvSpPr>
          <p:nvPr/>
        </p:nvSpPr>
        <p:spPr>
          <a:xfrm>
            <a:off x="688785" y="1670899"/>
            <a:ext cx="5771213" cy="2619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4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Coliseo">
            <a:extLst>
              <a:ext uri="{FF2B5EF4-FFF2-40B4-BE49-F238E27FC236}">
                <a16:creationId xmlns:a16="http://schemas.microsoft.com/office/drawing/2014/main" id="{04417A82-7DB0-4518-B6ED-84E3CE6C2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60FFD6-9E92-EB66-1151-9CD3E8E3103D}"/>
              </a:ext>
            </a:extLst>
          </p:cNvPr>
          <p:cNvSpPr txBox="1"/>
          <p:nvPr/>
        </p:nvSpPr>
        <p:spPr>
          <a:xfrm>
            <a:off x="265101" y="1756956"/>
            <a:ext cx="71193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ANÁLISIS DE LAS ENCUESTAS DE PERCEPCIÓN DE LOS CANALES DE COMUNICACIÓN COMFAORIENTE EPS-S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97C457-C4CE-91EC-63E4-42EE819E14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79" y="1596365"/>
            <a:ext cx="3762281" cy="26936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B6BC2F-77E4-6D56-37DF-91007252F122}"/>
              </a:ext>
            </a:extLst>
          </p:cNvPr>
          <p:cNvSpPr txBox="1"/>
          <p:nvPr/>
        </p:nvSpPr>
        <p:spPr>
          <a:xfrm>
            <a:off x="1639538" y="4948574"/>
            <a:ext cx="7902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I TRIMESTRE 2025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B0FC50-FF29-9B8E-F6A5-DD36FB3E0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DAC85A-D46A-88AE-1413-744B0CA20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446770-8E03-72D8-9F24-20A915B4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6542C44-82E8-287C-7C0E-EED62E2F6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315307" y="82321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7E803ECA-316A-0A4F-C45A-3206CE056A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97250" y="3263660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47EBEEC-EFAB-27DE-20C7-62CEB68F7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9954708" y="6153768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81F0C75-4562-F65E-6A1D-91CC6BE542BE}"/>
              </a:ext>
            </a:extLst>
          </p:cNvPr>
          <p:cNvSpPr txBox="1">
            <a:spLocks/>
          </p:cNvSpPr>
          <p:nvPr/>
        </p:nvSpPr>
        <p:spPr>
          <a:xfrm>
            <a:off x="213443" y="1037976"/>
            <a:ext cx="11762066" cy="8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¿Ha sido usted beneficiario de alguno de los programas ofertados por COMFAORIENTE EPS-S?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05A0C37-F4EF-15D3-DBD2-F5EBC4BECF4C}"/>
              </a:ext>
            </a:extLst>
          </p:cNvPr>
          <p:cNvSpPr/>
          <p:nvPr/>
        </p:nvSpPr>
        <p:spPr>
          <a:xfrm>
            <a:off x="752004" y="4923019"/>
            <a:ext cx="10323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61,73% 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4D015D-204A-A2B0-A485-6616B077C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434" y="2275069"/>
            <a:ext cx="65341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78D3-AF76-990A-A472-FFD40C8BA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B4F8C54F-A4F5-9DF7-1F96-8BA2CA87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736700" y="56341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3A943FC6-B057-55C5-BEE6-57526370DD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97250" y="3263660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FF92B03-06BE-A415-1D01-E0A55EA2D6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9954708" y="6153768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00752-F25A-45D1-AA9E-49FC0338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522"/>
            <a:ext cx="10515600" cy="4486275"/>
          </a:xfrm>
        </p:spPr>
        <p:txBody>
          <a:bodyPr/>
          <a:lstStyle/>
          <a:p>
            <a:pPr marL="0" indent="0" algn="ctr">
              <a:buNone/>
            </a:pP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ENCUESTAS DE PERCEPCIÓN</a:t>
            </a:r>
          </a:p>
          <a:p>
            <a:pPr marL="0" indent="0" algn="ctr">
              <a:buNone/>
            </a:pPr>
            <a:endParaRPr lang="es-CO" sz="3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2CD9CD-CE45-9D20-DDDF-23338C48D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6" y="1886686"/>
            <a:ext cx="4747880" cy="426708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8E15E5E-6586-2502-7002-389A32B9A504}"/>
              </a:ext>
            </a:extLst>
          </p:cNvPr>
          <p:cNvSpPr txBox="1"/>
          <p:nvPr/>
        </p:nvSpPr>
        <p:spPr>
          <a:xfrm>
            <a:off x="5163783" y="1619570"/>
            <a:ext cx="60935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el periodo enero - marzo de 2025 se evaluó la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 trimestre de 2025.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total de encuestas aplicadas de percepción, en el cuarto trimestre fueron 6905.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Estos resultados nos permiten evaluar y tomar acciones de mejora continua.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8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CFFCDCA6-235A-4789-AEC2-8072A9C61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647724" y="176974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2.png">
            <a:extLst>
              <a:ext uri="{FF2B5EF4-FFF2-40B4-BE49-F238E27FC236}">
                <a16:creationId xmlns:a16="http://schemas.microsoft.com/office/drawing/2014/main" id="{1FE70BE8-3222-0AB4-6ABA-DC6CB5DAC9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73186" y="1311771"/>
            <a:ext cx="518814" cy="2643485"/>
          </a:xfrm>
          <a:prstGeom prst="rect">
            <a:avLst/>
          </a:prstGeom>
        </p:spPr>
      </p:pic>
      <p:pic>
        <p:nvPicPr>
          <p:cNvPr id="18" name="Imagen 1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80DD381-DF4B-91B3-EDBB-2B974EF0F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10979411" y="6378956"/>
            <a:ext cx="1209821" cy="410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AD1ED94-3E0F-F2BD-C344-83F3FAB6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0" y="1042647"/>
            <a:ext cx="11638133" cy="1325160"/>
          </a:xfrm>
        </p:spPr>
        <p:txBody>
          <a:bodyPr/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Conocimiento de los canales de comunicación dispuestos por COMFAORIENTE.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BF9D859-0EBA-ECC8-D03E-8A9B6F96B3BD}"/>
              </a:ext>
            </a:extLst>
          </p:cNvPr>
          <p:cNvSpPr/>
          <p:nvPr/>
        </p:nvSpPr>
        <p:spPr>
          <a:xfrm>
            <a:off x="7983146" y="2801094"/>
            <a:ext cx="3601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primer trimestre de 2025, ha sido positivo el resultado, toda vez se obtuvo un resultado del 89,39%.</a:t>
            </a:r>
            <a:endParaRPr lang="es-CO" sz="2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AE86278-2A6C-D5A3-2991-6ACFF96C4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84" y="2706590"/>
            <a:ext cx="6648450" cy="33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E9EF2-FF78-F1B1-CE3F-550BF8318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3F3EE6-211B-E581-B2FB-3C2D5C0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CFDCBF-7A22-B979-32F0-EA1C80D6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923929AA-028F-2777-134F-856C6D23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678780" y="167898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0D8D6D33-5BD8-113E-B424-F8CC4E8E29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97250" y="3263660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9F6E85E-2A56-EDC7-66AD-2AAAAC249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9954708" y="6153768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Coliseo">
            <a:extLst>
              <a:ext uri="{FF2B5EF4-FFF2-40B4-BE49-F238E27FC236}">
                <a16:creationId xmlns:a16="http://schemas.microsoft.com/office/drawing/2014/main" id="{92FEF804-253E-4A15-A824-0EA69BAF89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12EF7D0-5EEA-DCB5-7C7E-1E78F29C7450}"/>
              </a:ext>
            </a:extLst>
          </p:cNvPr>
          <p:cNvSpPr txBox="1">
            <a:spLocks/>
          </p:cNvSpPr>
          <p:nvPr/>
        </p:nvSpPr>
        <p:spPr>
          <a:xfrm>
            <a:off x="508297" y="1314915"/>
            <a:ext cx="10515240" cy="5193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Canales de comunicación utilizados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E55680-3657-0826-94D3-BFDBDBEDF788}"/>
              </a:ext>
            </a:extLst>
          </p:cNvPr>
          <p:cNvSpPr/>
          <p:nvPr/>
        </p:nvSpPr>
        <p:spPr>
          <a:xfrm>
            <a:off x="7594600" y="2209574"/>
            <a:ext cx="37071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56,35%, seguidamente la herramienta tecnológica EPS_VIRTUAL con un 29,19%.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A68D294-CC49-9B79-921D-1C49032DE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56" y="2254551"/>
            <a:ext cx="6419144" cy="31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4E610-A5E1-9EF2-445D-0F14F90F0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0252FE28-0064-03F3-4A99-37B9BE67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497798" y="130949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4130E45D-A281-CA86-95D3-2BD94461C4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70990" y="3263660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8F54B5F-A0F7-F32E-30CA-F790D7E06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10441405" y="6286500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895A22-1938-D970-5A17-2D1A5E66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1282042"/>
            <a:ext cx="10515240" cy="564350"/>
          </a:xfrm>
        </p:spPr>
        <p:txBody>
          <a:bodyPr/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Nivel de dificultad para obtener comunicación.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9831FC-31EB-521C-DB25-0FA07E911EC7}"/>
              </a:ext>
            </a:extLst>
          </p:cNvPr>
          <p:cNvSpPr/>
          <p:nvPr/>
        </p:nvSpPr>
        <p:spPr>
          <a:xfrm>
            <a:off x="7327900" y="2363765"/>
            <a:ext cx="4025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51% y como fácil con un 39,06%, logrando así un resultado del 90,06%; siendo este resultado favorable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876B0A3-E9C7-8107-E7CF-A45C0DB0A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67" y="1876859"/>
            <a:ext cx="6696075" cy="31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913F95B9-E3E5-48BF-BB35-A9DFC44F3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677707" y="212302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2.png">
            <a:extLst>
              <a:ext uri="{FF2B5EF4-FFF2-40B4-BE49-F238E27FC236}">
                <a16:creationId xmlns:a16="http://schemas.microsoft.com/office/drawing/2014/main" id="{B7918FA1-63D1-0682-E7A7-45BF747125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73186" y="2538311"/>
            <a:ext cx="518814" cy="2643485"/>
          </a:xfrm>
          <a:prstGeom prst="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224B39A-36B4-D466-56CF-EB80D30E3C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10480970" y="6336749"/>
            <a:ext cx="1431047" cy="485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E136B44-ABBC-7F75-B745-0FB4B075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61" y="1095307"/>
            <a:ext cx="10515240" cy="1325160"/>
          </a:xfrm>
        </p:spPr>
        <p:txBody>
          <a:bodyPr/>
          <a:lstStyle/>
          <a:p>
            <a:pPr lvl="0"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Información u orientación recibida a través de los canales de atención dispuestos por COMFAORIENTE EPS-S </a:t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8ECBFB-1F7E-CF98-EAE2-24271494F5FD}"/>
              </a:ext>
            </a:extLst>
          </p:cNvPr>
          <p:cNvSpPr/>
          <p:nvPr/>
        </p:nvSpPr>
        <p:spPr>
          <a:xfrm>
            <a:off x="7454900" y="2243321"/>
            <a:ext cx="3684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52,92 % y Clara con un 36,32%; siendo este resultado favorable.</a:t>
            </a:r>
            <a:endParaRPr lang="es-CO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FF9EC8-FDB6-D0B3-1390-E8AC1A7C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6" y="2382650"/>
            <a:ext cx="6696075" cy="31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8EEBE-B4BF-7C80-6466-F10559CE9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428064-E0D0-06EC-C146-4A0E4D7B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DFD50F-6202-FC5A-6C87-4FB00D22C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7A132AA6-11FB-ADD9-A62F-74CA35F79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3" t="31564" r="12741" b="36293"/>
          <a:stretch/>
        </p:blipFill>
        <p:spPr bwMode="auto">
          <a:xfrm>
            <a:off x="4736700" y="56341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BDE99482-B4A9-5FC3-7863-EDCE0E85257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97250" y="3263660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37CDA84-2B0F-EB23-3552-F2C2A64890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10093580" y="6283958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A4DC6F-13DC-4BE0-A278-9AF15625663D}"/>
              </a:ext>
            </a:extLst>
          </p:cNvPr>
          <p:cNvSpPr txBox="1">
            <a:spLocks/>
          </p:cNvSpPr>
          <p:nvPr/>
        </p:nvSpPr>
        <p:spPr>
          <a:xfrm>
            <a:off x="836856" y="828079"/>
            <a:ext cx="10515240" cy="132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La información que usted recibe a través de los canales de atención de COMFAORIENTE EPS-S. ¿Está acorde con sus necesidades? </a:t>
            </a:r>
            <a:b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6207C0-053D-0703-D860-5FEF5FBCDD09}"/>
              </a:ext>
            </a:extLst>
          </p:cNvPr>
          <p:cNvSpPr/>
          <p:nvPr/>
        </p:nvSpPr>
        <p:spPr>
          <a:xfrm>
            <a:off x="7701789" y="2457993"/>
            <a:ext cx="35718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94,99%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532DC4-5E2A-CC95-51E7-368A6CD5C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02" y="2170163"/>
            <a:ext cx="7200995" cy="31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E9EF2-FF78-F1B1-CE3F-550BF8318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3F3EE6-211B-E581-B2FB-3C2D5C0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CFDCBF-7A22-B979-32F0-EA1C80D6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923929AA-028F-2777-134F-856C6D23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3903495" y="114336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0D8D6D33-5BD8-113E-B424-F8CC4E8E29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96174" y="3321016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9F6E85E-2A56-EDC7-66AD-2AAAAC249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10247376" y="6369122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3DEA4F-902A-F3BC-CDC0-648442DD555A}"/>
              </a:ext>
            </a:extLst>
          </p:cNvPr>
          <p:cNvSpPr txBox="1">
            <a:spLocks/>
          </p:cNvSpPr>
          <p:nvPr/>
        </p:nvSpPr>
        <p:spPr>
          <a:xfrm>
            <a:off x="583547" y="1000410"/>
            <a:ext cx="10515240" cy="8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Calificación de la Atención brindada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7CB143-F6FD-9B9E-BA5F-B089A65C3A21}"/>
              </a:ext>
            </a:extLst>
          </p:cNvPr>
          <p:cNvSpPr/>
          <p:nvPr/>
        </p:nvSpPr>
        <p:spPr>
          <a:xfrm>
            <a:off x="8207411" y="2417625"/>
            <a:ext cx="31660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53,03% y buena con un 37,66%, logrando así obtener un 90,69%, se aprecia que es satisfactorio este indicador</a:t>
            </a:r>
            <a:endParaRPr lang="es-CO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E7E0BE4-A73A-1382-7459-BE22587D1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" y="2240998"/>
            <a:ext cx="7550187" cy="30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F436-130D-A3EF-469B-57581082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7E3EB3AC-4E8D-695F-F1D6-A0986069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 t="31564" r="12741" b="36293"/>
          <a:stretch/>
        </p:blipFill>
        <p:spPr bwMode="auto">
          <a:xfrm>
            <a:off x="4677708" y="189073"/>
            <a:ext cx="3196404" cy="771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60FAB4A0-BCE3-DB01-6C08-DDF468CC91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97250" y="3263660"/>
            <a:ext cx="518814" cy="2643485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FD369BB-213E-42E5-C81E-F77A42BEA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2278" r="31300" b="31950"/>
          <a:stretch/>
        </p:blipFill>
        <p:spPr bwMode="auto">
          <a:xfrm>
            <a:off x="9954708" y="6153768"/>
            <a:ext cx="1295400" cy="43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93C9D8-132A-04A1-5450-A42D00CD596D}"/>
              </a:ext>
            </a:extLst>
          </p:cNvPr>
          <p:cNvSpPr txBox="1">
            <a:spLocks/>
          </p:cNvSpPr>
          <p:nvPr/>
        </p:nvSpPr>
        <p:spPr>
          <a:xfrm>
            <a:off x="734868" y="960811"/>
            <a:ext cx="10515240" cy="936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 Medios de comunicación por medio del cual los usuarios se entera de los programas que ofrece COMFAORIENTE EPS-S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BC0D1C-7C82-B4E2-F2B8-7D1829921AAF}"/>
              </a:ext>
            </a:extLst>
          </p:cNvPr>
          <p:cNvSpPr/>
          <p:nvPr/>
        </p:nvSpPr>
        <p:spPr>
          <a:xfrm>
            <a:off x="7537191" y="2440620"/>
            <a:ext cx="38439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Demanda inducida con un 56,04%, Las redes sociales con un 13,16% y seguidamente la Pagina web con un 11,67%; siendo este resultado favorable</a:t>
            </a:r>
            <a:endParaRPr lang="es-CO" sz="2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545A94-8027-9925-B30B-9FF127A6B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37" y="2440620"/>
            <a:ext cx="6629400" cy="30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5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562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Conocimiento de los canales de comunicación dispuestos por COMFAORIENTE. </vt:lpstr>
      <vt:lpstr>Presentación de PowerPoint</vt:lpstr>
      <vt:lpstr>Nivel de dificultad para obtener comunicación. </vt:lpstr>
      <vt:lpstr>Información u orientación recibida a través de los canales de atención dispuestos por COMFAORIENTE EPS-S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CALIDAD</dc:creator>
  <cp:lastModifiedBy>Autorizacion1epss</cp:lastModifiedBy>
  <cp:revision>36</cp:revision>
  <dcterms:created xsi:type="dcterms:W3CDTF">2025-01-24T19:44:27Z</dcterms:created>
  <dcterms:modified xsi:type="dcterms:W3CDTF">2025-04-16T00:59:28Z</dcterms:modified>
</cp:coreProperties>
</file>