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8" r:id="rId2"/>
    <p:sldId id="256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</p:sldIdLst>
  <p:sldSz cx="12192000" cy="6858000"/>
  <p:notesSz cx="7772400" cy="10058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FC3515-7411-44B9-AA9F-B2FD84A7DC1C}" type="datetimeFigureOut">
              <a:rPr lang="es-CO" smtClean="0"/>
              <a:t>16/07/2026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869950" y="1257300"/>
            <a:ext cx="6032500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75D9E1-192A-40B8-A191-30A21678515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6125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D9E1-192A-40B8-A191-30A216785157}" type="slidenum">
              <a:rPr lang="es-CO" smtClean="0"/>
              <a:t>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36243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s-ES" sz="4400" b="0" strike="noStrike" spc="-1">
                <a:solidFill>
                  <a:srgbClr val="000000"/>
                </a:solidFill>
                <a:latin typeface="Calibri Light"/>
              </a:rPr>
              <a:t>Haga clic para modificar el estilo de título del patrón</a:t>
            </a:r>
            <a:endParaRPr lang="es-CO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</a:rPr>
              <a:t>Haga clic para modificar los estilos de texto del patrón</a:t>
            </a:r>
            <a:endParaRPr lang="es-CO" sz="2800" b="0" strike="noStrike" spc="-1">
              <a:solidFill>
                <a:srgbClr val="000000"/>
              </a:solidFill>
              <a:latin typeface="Calibri"/>
            </a:endParaRP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s-ES" sz="2400" b="0" strike="noStrike" spc="-1">
                <a:solidFill>
                  <a:srgbClr val="000000"/>
                </a:solidFill>
                <a:latin typeface="Calibri"/>
              </a:rPr>
              <a:t>Segundo nivel</a:t>
            </a:r>
            <a:endParaRPr lang="es-CO" sz="2400" b="0" strike="noStrike" spc="-1">
              <a:solidFill>
                <a:srgbClr val="000000"/>
              </a:solidFill>
              <a:latin typeface="Calibri"/>
            </a:endParaRP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Tercer nivel</a:t>
            </a:r>
            <a:endParaRPr lang="es-CO" sz="2000" b="0" strike="noStrike" spc="-1">
              <a:solidFill>
                <a:srgbClr val="000000"/>
              </a:solidFill>
              <a:latin typeface="Calibri"/>
            </a:endParaRP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s-ES" sz="1800" b="0" strike="noStrike" spc="-1">
                <a:solidFill>
                  <a:srgbClr val="000000"/>
                </a:solidFill>
                <a:latin typeface="Calibri"/>
              </a:rPr>
              <a:t>Cuarto nivel</a:t>
            </a:r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s-ES" sz="1800" b="0" strike="noStrike" spc="-1">
                <a:solidFill>
                  <a:srgbClr val="000000"/>
                </a:solidFill>
                <a:latin typeface="Calibri"/>
              </a:rPr>
              <a:t>Quinto nivel</a:t>
            </a:r>
            <a:endParaRPr lang="es-CO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699DEE46-653E-4629-875A-96CECFA8F17E}" type="datetime">
              <a:rPr lang="es-CO" sz="1200" b="0" strike="noStrike" spc="-1">
                <a:solidFill>
                  <a:srgbClr val="8B8B8B"/>
                </a:solidFill>
                <a:latin typeface="Calibri"/>
              </a:rPr>
              <a:t>16/07/2026</a:t>
            </a:fld>
            <a:endParaRPr lang="es-CO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es-CO" sz="24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91CA8AA4-73B8-4DD3-A70C-A65B5F28CCFC}" type="slidenum">
              <a:rPr lang="es-CO" sz="1200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es-CO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0" y="0"/>
            <a:ext cx="12191760" cy="59835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CO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5C349F-8308-A981-0BFC-326B5A5C3428}"/>
              </a:ext>
            </a:extLst>
          </p:cNvPr>
          <p:cNvSpPr txBox="1"/>
          <p:nvPr/>
        </p:nvSpPr>
        <p:spPr>
          <a:xfrm>
            <a:off x="191757" y="93867"/>
            <a:ext cx="116131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/>
              <a:t>ANÁLISIS DE LAS ENCUESTAS DE PERCEPCIÓN DE LOS CANALES DE COMUNICACIÓN COMFAORIENTE EPS-S</a:t>
            </a:r>
            <a:endParaRPr lang="es-CO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168A1A6-E2AD-FDAC-8847-81F289BD3006}"/>
              </a:ext>
            </a:extLst>
          </p:cNvPr>
          <p:cNvSpPr txBox="1"/>
          <p:nvPr/>
        </p:nvSpPr>
        <p:spPr>
          <a:xfrm>
            <a:off x="8053934" y="3055787"/>
            <a:ext cx="35514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/>
              <a:t>II TRIMESTRE 2026</a:t>
            </a:r>
            <a:endParaRPr lang="es-CO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971E56C-CD75-E93C-82A4-069F299CA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509" y="2126727"/>
            <a:ext cx="7513969" cy="371941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3FC4AD2-E076-F480-1AE6-AE2C6956C2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036" b="7000"/>
          <a:stretch>
            <a:fillRect/>
          </a:stretch>
        </p:blipFill>
        <p:spPr>
          <a:xfrm>
            <a:off x="4625868" y="5983559"/>
            <a:ext cx="2940264" cy="84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222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204" y="113663"/>
            <a:ext cx="11762066" cy="874440"/>
          </a:xfrm>
        </p:spPr>
        <p:txBody>
          <a:bodyPr/>
          <a:lstStyle/>
          <a:p>
            <a:pPr lvl="0" algn="ctr"/>
            <a:r>
              <a:rPr lang="es-CO" sz="2800" dirty="0"/>
              <a:t>¿Ha sido usted beneficiario de alguno de los programas ofertados por COMFAORIENTE EPS-S? </a:t>
            </a:r>
          </a:p>
        </p:txBody>
      </p:sp>
      <p:sp>
        <p:nvSpPr>
          <p:cNvPr id="55" name="Rectángulo 54"/>
          <p:cNvSpPr/>
          <p:nvPr/>
        </p:nvSpPr>
        <p:spPr>
          <a:xfrm>
            <a:off x="40407" y="4721242"/>
            <a:ext cx="1215159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Se evidencia que, el 61,73% de los afiliados han recibido atención en algunos de los programas ofertados por la EPSS, basados en la normatividad vigente con relación a la población objeto de las atenciones que brinda la EPS, tales como: mamografías y vacunación en atención de IPS móvil, Compensación Económica Temporal (CET) y procesos administrativos (afiliaciones, autorizaciones, prestaciones económicas, servicios no PBS), comparado con los meses anteriores.</a:t>
            </a:r>
            <a:endParaRPr lang="es-CO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0066911-3523-C487-379A-DF2BEB57AA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036" b="7000"/>
          <a:stretch>
            <a:fillRect/>
          </a:stretch>
        </p:blipFill>
        <p:spPr>
          <a:xfrm>
            <a:off x="4625868" y="5983559"/>
            <a:ext cx="2940264" cy="84693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F03A04B-C6C7-214E-28B3-5CFF785C0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8570" y="988103"/>
            <a:ext cx="9035266" cy="364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451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302760" y="212760"/>
            <a:ext cx="11476440" cy="5034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CO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9EA086C-65AE-D43F-4280-F55E5C786151}"/>
              </a:ext>
            </a:extLst>
          </p:cNvPr>
          <p:cNvSpPr txBox="1"/>
          <p:nvPr/>
        </p:nvSpPr>
        <p:spPr>
          <a:xfrm>
            <a:off x="1874142" y="272392"/>
            <a:ext cx="76750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000" dirty="0"/>
              <a:t>ENCUESTAS DE PERCEPCIÓN</a:t>
            </a:r>
            <a:endParaRPr lang="es-CO" sz="4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8C04094-1B04-6A18-4A2F-D27468CC9964}"/>
              </a:ext>
            </a:extLst>
          </p:cNvPr>
          <p:cNvSpPr txBox="1"/>
          <p:nvPr/>
        </p:nvSpPr>
        <p:spPr>
          <a:xfrm>
            <a:off x="5870448" y="1039910"/>
            <a:ext cx="601879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Para el periodo abril - junio de 2026 se evaluó la </a:t>
            </a:r>
            <a:r>
              <a:rPr lang="es-CO" dirty="0"/>
              <a:t>percepción de los canales de comunicación habilitados por Comfaoriente EPSS, permitiendo así medir el grado de satisfacción (telefónica, correos electrónicos, presenciales, página web, EPS VIRTUAL), a continuación, se presentan los resultados de las encuestas aplicadas en el II trimestre de 2026.</a:t>
            </a:r>
          </a:p>
          <a:p>
            <a:pPr algn="just"/>
            <a:r>
              <a:rPr lang="es-CO" dirty="0"/>
              <a:t> </a:t>
            </a:r>
          </a:p>
          <a:p>
            <a:pPr algn="just"/>
            <a:r>
              <a:rPr lang="es-CO" dirty="0"/>
              <a:t>En total de encuestas aplicadas de percepción, en el primer trimestre fueron 2447. </a:t>
            </a:r>
          </a:p>
          <a:p>
            <a:pPr algn="just"/>
            <a:endParaRPr lang="es-ES" dirty="0"/>
          </a:p>
          <a:p>
            <a:pPr algn="just"/>
            <a:r>
              <a:rPr lang="es-ES" dirty="0"/>
              <a:t>Comfaoriente EPSS, se ha destacado en su desempeño con la población afiliada garantizando la atención en salud, permitiendo así la fidelización de nuestros afiliados</a:t>
            </a:r>
          </a:p>
          <a:p>
            <a:pPr algn="just"/>
            <a:endParaRPr lang="es-ES" dirty="0"/>
          </a:p>
          <a:p>
            <a:pPr algn="just"/>
            <a:r>
              <a:rPr lang="es-ES" dirty="0"/>
              <a:t>Estos resultados nos permiten evaluar y tomar acciones de mejora continua.</a:t>
            </a:r>
            <a:endParaRPr lang="es-CO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8126F4B-3815-DA1E-D90B-6CFDB1CBCF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036" b="7000"/>
          <a:stretch>
            <a:fillRect/>
          </a:stretch>
        </p:blipFill>
        <p:spPr>
          <a:xfrm>
            <a:off x="4625868" y="5983559"/>
            <a:ext cx="2940264" cy="84693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98F8AED-701A-9754-CD3A-CE7890D8CA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760" y="1341259"/>
            <a:ext cx="5408892" cy="402642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9803" y="90036"/>
            <a:ext cx="11638133" cy="1144404"/>
          </a:xfrm>
        </p:spPr>
        <p:txBody>
          <a:bodyPr/>
          <a:lstStyle/>
          <a:p>
            <a:pPr algn="ctr"/>
            <a:r>
              <a:rPr lang="es-CO" sz="3000" dirty="0"/>
              <a:t>Conocimiento de los canales de comunicación dispuestos por COMFAORIENTE. </a:t>
            </a:r>
          </a:p>
        </p:txBody>
      </p:sp>
      <p:sp>
        <p:nvSpPr>
          <p:cNvPr id="56" name="Rectángulo 55"/>
          <p:cNvSpPr/>
          <p:nvPr/>
        </p:nvSpPr>
        <p:spPr>
          <a:xfrm>
            <a:off x="886969" y="4915630"/>
            <a:ext cx="1028385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Se evidencia que, en el segundo trimestre de 2026, se ha sido positivo el resultado, toda vez se obtuvo un resultado del 81%.</a:t>
            </a:r>
            <a:endParaRPr lang="es-CO" sz="26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DE2D08A-081D-3663-D850-BFAE46BA7B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036" b="7000"/>
          <a:stretch>
            <a:fillRect/>
          </a:stretch>
        </p:blipFill>
        <p:spPr>
          <a:xfrm>
            <a:off x="4625868" y="5983559"/>
            <a:ext cx="2940264" cy="84693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217AC5A-F02A-6BEA-0487-FA145AE2CC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4364" y="1167091"/>
            <a:ext cx="9209010" cy="374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906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080" y="218736"/>
            <a:ext cx="10515240" cy="519380"/>
          </a:xfrm>
        </p:spPr>
        <p:txBody>
          <a:bodyPr/>
          <a:lstStyle/>
          <a:p>
            <a:pPr lvl="0" algn="ctr" fontAlgn="base"/>
            <a:r>
              <a:rPr lang="es-CO" sz="3200" dirty="0"/>
              <a:t>Canales de comunicación utilizados  </a:t>
            </a:r>
          </a:p>
        </p:txBody>
      </p:sp>
      <p:sp>
        <p:nvSpPr>
          <p:cNvPr id="72" name="Rectángulo 71"/>
          <p:cNvSpPr/>
          <p:nvPr/>
        </p:nvSpPr>
        <p:spPr>
          <a:xfrm>
            <a:off x="493776" y="4957917"/>
            <a:ext cx="111922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Se puede evidenciar que el canal de comunicación con</a:t>
            </a:r>
            <a:r>
              <a:rPr lang="es-CO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mayor acceso a los afiliados de Comfaoriente EPSS para acceder a los servicios, WhatsApp con un 25,54%, la Demanda inducida con un 23,22% y seguidamente las Redes sociales con un 22,03%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2C5AC11-83B0-829B-53B1-BAF59C06BA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036" b="7000"/>
          <a:stretch>
            <a:fillRect/>
          </a:stretch>
        </p:blipFill>
        <p:spPr>
          <a:xfrm>
            <a:off x="4625868" y="5983559"/>
            <a:ext cx="2940264" cy="84693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5FEE6F0-9939-4EE0-9741-39AEC0D30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7385" y="800363"/>
            <a:ext cx="10014307" cy="409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260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080" y="163872"/>
            <a:ext cx="10515240" cy="564350"/>
          </a:xfrm>
        </p:spPr>
        <p:txBody>
          <a:bodyPr/>
          <a:lstStyle/>
          <a:p>
            <a:pPr algn="ctr"/>
            <a:r>
              <a:rPr lang="es-CO" sz="2800" dirty="0"/>
              <a:t>Nivel de dificultad para obtener comunicación. </a:t>
            </a:r>
          </a:p>
        </p:txBody>
      </p:sp>
      <p:sp>
        <p:nvSpPr>
          <p:cNvPr id="80" name="Rectángulo 79"/>
          <p:cNvSpPr/>
          <p:nvPr/>
        </p:nvSpPr>
        <p:spPr>
          <a:xfrm>
            <a:off x="1353974" y="5211580"/>
            <a:ext cx="95566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Se evidencia que el nivel de dificultad fue muy fácil con un 51,57% y como fácil con un 29,91%, siendo este resultado aceptable.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9B16BAF6-952C-3841-28AC-A3AE20A8F091}"/>
              </a:ext>
            </a:extLst>
          </p:cNvPr>
          <p:cNvSpPr/>
          <p:nvPr/>
        </p:nvSpPr>
        <p:spPr>
          <a:xfrm>
            <a:off x="6506678" y="3513221"/>
            <a:ext cx="77002" cy="7700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585D32E-A5C3-AF59-508C-5059419811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036" b="7000"/>
          <a:stretch>
            <a:fillRect/>
          </a:stretch>
        </p:blipFill>
        <p:spPr>
          <a:xfrm>
            <a:off x="4625868" y="5983559"/>
            <a:ext cx="2940264" cy="84693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4CBFF6C-E834-09A3-D34A-39371D0ED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3973" y="1041773"/>
            <a:ext cx="9558893" cy="386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781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380" y="97031"/>
            <a:ext cx="10515240" cy="903102"/>
          </a:xfrm>
        </p:spPr>
        <p:txBody>
          <a:bodyPr/>
          <a:lstStyle/>
          <a:p>
            <a:pPr lvl="0" algn="ctr"/>
            <a:r>
              <a:rPr lang="es-CO" sz="2800"/>
              <a:t>Información u orientación recibida a través de los canales de atención dispuestos por COMFAORIENTE EPS-S </a:t>
            </a:r>
            <a:endParaRPr lang="es-CO" sz="2800" dirty="0"/>
          </a:p>
        </p:txBody>
      </p:sp>
      <p:sp>
        <p:nvSpPr>
          <p:cNvPr id="104" name="Rectángulo 103"/>
          <p:cNvSpPr/>
          <p:nvPr/>
        </p:nvSpPr>
        <p:spPr>
          <a:xfrm>
            <a:off x="142294" y="4932556"/>
            <a:ext cx="116742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Se evidencia el grado de satisfacción con relación a la información u orientación recibida por parte de Comfaoriente EPSS a través de los canales de atención, donde los afiliados consideraron recibir una información Muy Clara con un 54,02% y Clara con un 27,31%, logrando así un resultado aceptable.</a:t>
            </a:r>
            <a:endParaRPr lang="es-CO" sz="20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D5045F5-DF28-D358-3FBC-4C0942074E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036" b="7000"/>
          <a:stretch>
            <a:fillRect/>
          </a:stretch>
        </p:blipFill>
        <p:spPr>
          <a:xfrm>
            <a:off x="4625868" y="5983559"/>
            <a:ext cx="2940264" cy="84693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4B37FF7-9E43-BE2F-9C8B-2A863E9E3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9518" y="1035473"/>
            <a:ext cx="9132964" cy="3758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84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380" y="206760"/>
            <a:ext cx="10500180" cy="881376"/>
          </a:xfrm>
        </p:spPr>
        <p:txBody>
          <a:bodyPr/>
          <a:lstStyle/>
          <a:p>
            <a:pPr lvl="0" algn="ctr"/>
            <a:r>
              <a:rPr lang="es-CO" sz="2400" dirty="0"/>
              <a:t>La información que usted recibe a través de los canales de atención de COMFAORIENTE EPS-S. ¿Está acorde con sus necesidades? </a:t>
            </a:r>
          </a:p>
        </p:txBody>
      </p:sp>
      <p:sp>
        <p:nvSpPr>
          <p:cNvPr id="57" name="Rectángulo 56"/>
          <p:cNvSpPr/>
          <p:nvPr/>
        </p:nvSpPr>
        <p:spPr>
          <a:xfrm>
            <a:off x="800662" y="5004472"/>
            <a:ext cx="106019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Se evidencia que el 89,8% considera que la información recibida ha dado solución a su necesidad de acuerdo con lo </a:t>
            </a:r>
            <a:r>
              <a:rPr lang="es-CO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manifestado</a:t>
            </a:r>
            <a:r>
              <a:rPr lang="es-CO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y/o requerido, se aprecia que el resultado obtenido es aceptable</a:t>
            </a:r>
            <a:endParaRPr lang="es-CO" sz="20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E57CD76-0CD3-E6FD-20AE-D6EF5CAD2A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036" b="7000"/>
          <a:stretch>
            <a:fillRect/>
          </a:stretch>
        </p:blipFill>
        <p:spPr>
          <a:xfrm>
            <a:off x="4625868" y="5983559"/>
            <a:ext cx="2940264" cy="84693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CA9F8DD-DD18-D4D0-0B91-CBBA7EAE69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323" y="1088136"/>
            <a:ext cx="9210963" cy="374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066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3449" y="201336"/>
            <a:ext cx="10515240" cy="874440"/>
          </a:xfrm>
        </p:spPr>
        <p:txBody>
          <a:bodyPr/>
          <a:lstStyle/>
          <a:p>
            <a:pPr algn="ctr"/>
            <a:r>
              <a:rPr lang="es-CO" sz="3600" dirty="0"/>
              <a:t>Calificación de la Atención brindada </a:t>
            </a:r>
          </a:p>
        </p:txBody>
      </p:sp>
      <p:sp>
        <p:nvSpPr>
          <p:cNvPr id="99" name="Rectángulo 98"/>
          <p:cNvSpPr/>
          <p:nvPr/>
        </p:nvSpPr>
        <p:spPr>
          <a:xfrm>
            <a:off x="667512" y="5138340"/>
            <a:ext cx="106801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Se evidencia el grado de satisfacción frente a la atención brindada por parte de la EPS, fue muy buena con un 55,28% y buena con un 29,01%, logrando así un resultado favorable.</a:t>
            </a:r>
            <a:endParaRPr lang="es-CO" sz="20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EB510F5-7E4E-20D3-8C00-901CB9D475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036" b="7000"/>
          <a:stretch>
            <a:fillRect/>
          </a:stretch>
        </p:blipFill>
        <p:spPr>
          <a:xfrm>
            <a:off x="4625868" y="5983559"/>
            <a:ext cx="2940264" cy="84693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D8924BB-8934-64E2-D119-B2F900DDF0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0583" y="1075776"/>
            <a:ext cx="9450833" cy="3825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509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380" y="108691"/>
            <a:ext cx="10515240" cy="936761"/>
          </a:xfrm>
        </p:spPr>
        <p:txBody>
          <a:bodyPr/>
          <a:lstStyle/>
          <a:p>
            <a:pPr algn="ctr"/>
            <a:r>
              <a:rPr lang="es-CO" sz="2400" dirty="0"/>
              <a:t> Medios de comunicación por medio del cual los usuarios se entera de los programas que ofrece COMFAORIENTE EPS-S </a:t>
            </a:r>
          </a:p>
        </p:txBody>
      </p:sp>
      <p:sp>
        <p:nvSpPr>
          <p:cNvPr id="85" name="Rectángulo 84"/>
          <p:cNvSpPr/>
          <p:nvPr/>
        </p:nvSpPr>
        <p:spPr>
          <a:xfrm>
            <a:off x="566928" y="4920241"/>
            <a:ext cx="109286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Se evidencia que el medio de </a:t>
            </a:r>
            <a:r>
              <a:rPr lang="es-CO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comunicación</a:t>
            </a:r>
            <a:r>
              <a:rPr lang="es-CO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por el cual los usuarios se han enterado de los programas que ofrece la EPSS, f</a:t>
            </a:r>
            <a:r>
              <a:rPr lang="es-CO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ue la herramienta tecnológica EPS_VIRTUAL con un 44,59%, seguidamente la atención presencial con un 36,56%.</a:t>
            </a:r>
            <a:endParaRPr lang="es-CO" sz="20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39DC942-16C9-68CC-D576-1029411B20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036" b="7000"/>
          <a:stretch>
            <a:fillRect/>
          </a:stretch>
        </p:blipFill>
        <p:spPr>
          <a:xfrm>
            <a:off x="4625868" y="5983559"/>
            <a:ext cx="2940264" cy="84693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3A7831F-D51F-6A78-D106-D8072E614C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2512" y="1045452"/>
            <a:ext cx="9106976" cy="3715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169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5657</TotalTime>
  <Words>576</Words>
  <Application>Microsoft Office PowerPoint</Application>
  <PresentationFormat>Panorámica</PresentationFormat>
  <Paragraphs>27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Presentación de PowerPoint</vt:lpstr>
      <vt:lpstr>Presentación de PowerPoint</vt:lpstr>
      <vt:lpstr>Conocimiento de los canales de comunicación dispuestos por COMFAORIENTE. </vt:lpstr>
      <vt:lpstr>Canales de comunicación utilizados  </vt:lpstr>
      <vt:lpstr>Nivel de dificultad para obtener comunicación. </vt:lpstr>
      <vt:lpstr>Información u orientación recibida a través de los canales de atención dispuestos por COMFAORIENTE EPS-S </vt:lpstr>
      <vt:lpstr>La información que usted recibe a través de los canales de atención de COMFAORIENTE EPS-S. ¿Está acorde con sus necesidades? </vt:lpstr>
      <vt:lpstr>Calificación de la Atención brindada </vt:lpstr>
      <vt:lpstr> Medios de comunicación por medio del cual los usuarios se entera de los programas que ofrece COMFAORIENTE EPS-S </vt:lpstr>
      <vt:lpstr>¿Ha sido usted beneficiario de alguno de los programas ofertados por COMFAORIENTE EPS-S?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admin1</dc:creator>
  <dc:description/>
  <cp:lastModifiedBy>SIAU</cp:lastModifiedBy>
  <cp:revision>88</cp:revision>
  <cp:lastPrinted>2022-08-26T14:22:53Z</cp:lastPrinted>
  <dcterms:created xsi:type="dcterms:W3CDTF">2021-08-02T16:54:34Z</dcterms:created>
  <dcterms:modified xsi:type="dcterms:W3CDTF">2026-07-16T19:55:14Z</dcterms:modified>
  <dc:language>es-CO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Panorámica</vt:lpwstr>
  </property>
  <property fmtid="{D5CDD505-2E9C-101B-9397-08002B2CF9AE}" pid="3" name="Slides">
    <vt:i4>16</vt:i4>
  </property>
</Properties>
</file>