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092EB8-CB78-3750-B473-F49ADCEA1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BC798F9-6F25-77AE-3CE0-C2A580A93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25F8E5-F3D8-2C20-23FB-307DAD66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71D9BD-19B1-7686-3EEA-3C4A651A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591238-7473-7B5B-91CC-7463AED8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96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1DD886-5290-EF33-1817-0ADC8C1B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3405478-8C91-8BF5-C0B3-BAB4AC969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6469DF-8ABF-2E43-6BBC-C3C8D37CF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87E9323-B2ED-3C5A-EACE-EC037564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757D403-82E9-4E61-B1B4-142F3C77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7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DAF5F6F-6972-048B-01C2-AF1DC5479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72F6522-0222-BE02-74E9-253E44231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355FE5D-825D-0A22-9F85-49528E79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75C7973-718E-BAE6-9B1F-8D51BB75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88268C3-C0B6-6482-3825-5F8055BA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993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5A9491-8833-33B6-5328-5D00D293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50190BE-BE02-7E2E-9B1C-4EDAA9414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611185-4C0A-D3C8-9FB1-65F93E4E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0187FBE-4B00-116E-4B0A-8E127062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D20E43-C20C-C19E-1102-9119983A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54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A68C9EF-91E6-58A7-E0B8-5A91A4D5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6123BC-C431-1B7F-BF4C-66666A911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D24633-B0D0-745D-84F7-A6532DAB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BDE8877-1E45-C1D7-FA20-17E57956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C6940E-E200-F04E-BF44-5977C89E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69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E9AC57-D496-E391-5D01-283850E5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8C800E7-0814-7232-D367-FFF49E115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B772F0C-CB27-BC50-FCB9-797819BB4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9266169-66C6-628C-6DBC-EE41CB908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14BE9C3-ACED-24FB-31D5-D26B6149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596E4E6-B707-5CEA-570E-87C17AE5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387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00E9DB-CA38-F2A9-52C6-432D41F3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065A261-FB56-C71B-F8D6-AD236A7F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0C48BF3-118A-5905-6732-DDBE3EF78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CB4DB0D-76E2-CCEF-E4E5-65557F584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CB149D3-2C22-CCD9-7005-C3EA9B88D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88A9C59-B457-1041-AB45-902A63E8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582CABF-32CA-61F7-9F6B-2F5C2EDA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E2E788C-CBAA-7D5E-48F0-EE7A7837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37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C26ABA-9F9C-76EF-2521-E4A0B5422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BE32646-1BAC-480A-ECFF-5A51D7049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D979339-429A-A6AD-4D52-B6301FA0F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792CB8E-F463-7D5E-71D4-7CB6ABA8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36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EB797DE-7F1D-F656-FE4A-D9241B53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C25AE8F-1D03-C4E0-F97E-8C8B7231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E337E55-E6A8-BBEC-EE66-88857B2B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49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E341F0-843D-AE6E-2C23-121C2623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11B302-6F98-5922-7C2E-5BF6689F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A03FC45-202C-EE42-19A6-7856DC577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17C5A91-4248-47B5-8D45-AB32A8AD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D83D01D-15E5-F44B-CE5B-675C1F85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C780BA-3317-82A5-2F26-0CBE623D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384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CCF30C-9AC0-E1F4-882D-D5876154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328ADA8-2D97-16D5-CAFE-283A4827C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7062761-CFB0-A5C6-C377-43652C1EC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D59C29D-591C-D427-DABD-C66B7C9B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AE04BFD-89CF-E880-0B1E-27A8AAB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4064642-3A15-D5B1-11D6-A919F19B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88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BC51F12-C567-7138-95DA-8ACC80EF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B113C4E-7056-6069-D888-B3D92B07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C1A3A4B-C421-449C-A498-854AD57E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0D06C1-55F9-42BB-AA60-A77072CCFEA5}" type="datetimeFigureOut">
              <a:rPr lang="es-CO" smtClean="0"/>
              <a:t>17/07/2026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45A5694-FB16-5590-775F-BB2828E31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3175B3-504A-8F40-9F6C-3A52131BD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574D0A-658E-44A1-B1BD-F9DBD4191E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5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4698DA1-7A19-C30E-7F53-89896B6AED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89" y="980311"/>
            <a:ext cx="6312421" cy="179222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0AA758C-0E6D-E2D4-ACCB-EDD1CE0A21DC}"/>
              </a:ext>
            </a:extLst>
          </p:cNvPr>
          <p:cNvSpPr txBox="1"/>
          <p:nvPr/>
        </p:nvSpPr>
        <p:spPr>
          <a:xfrm>
            <a:off x="3476624" y="3590925"/>
            <a:ext cx="5133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RENDICIÓN DE CUENTAS </a:t>
            </a:r>
          </a:p>
          <a:p>
            <a:pPr algn="ctr"/>
            <a:endParaRPr lang="es-E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II TRIMESTRE 2026</a:t>
            </a:r>
            <a:endParaRPr lang="es-CO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2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4C2836-3539-7FCA-99E4-806873C42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504192A-118C-FF6F-ECFA-717CBAC2BB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D7EA76F5-D22C-E027-D952-0684B1770921}"/>
              </a:ext>
            </a:extLst>
          </p:cNvPr>
          <p:cNvSpPr txBox="1"/>
          <p:nvPr/>
        </p:nvSpPr>
        <p:spPr>
          <a:xfrm>
            <a:off x="2328018" y="2967335"/>
            <a:ext cx="7535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ESPERA POR CANAL DE ATENCIÓN</a:t>
            </a:r>
            <a:endParaRPr lang="es-CO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3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863C7F-A757-D750-BC73-36C5D11B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74D97D-8FAE-105C-6C4B-44FCC27F4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1DDBF9F-3616-5577-870A-101F7B8CEB58}"/>
              </a:ext>
            </a:extLst>
          </p:cNvPr>
          <p:cNvSpPr txBox="1"/>
          <p:nvPr/>
        </p:nvSpPr>
        <p:spPr>
          <a:xfrm>
            <a:off x="2772628" y="1529796"/>
            <a:ext cx="71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 ESPERA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3253D84-FFAC-D836-8628-E34530D7B918}"/>
              </a:ext>
            </a:extLst>
          </p:cNvPr>
          <p:cNvSpPr txBox="1"/>
          <p:nvPr/>
        </p:nvSpPr>
        <p:spPr>
          <a:xfrm>
            <a:off x="831286" y="2124218"/>
            <a:ext cx="3882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Presencial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C22CBD6-1F27-07E1-D91D-2DCBD641A639}"/>
              </a:ext>
            </a:extLst>
          </p:cNvPr>
          <p:cNvSpPr txBox="1"/>
          <p:nvPr/>
        </p:nvSpPr>
        <p:spPr>
          <a:xfrm>
            <a:off x="7292884" y="2162021"/>
            <a:ext cx="3727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Telefónico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E4D064F-F943-4EA0-23BE-EC4B3355409A}"/>
              </a:ext>
            </a:extLst>
          </p:cNvPr>
          <p:cNvSpPr txBox="1"/>
          <p:nvPr/>
        </p:nvSpPr>
        <p:spPr>
          <a:xfrm>
            <a:off x="679831" y="5626284"/>
            <a:ext cx="498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promedio de espera nacional 0:2:23 min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7B09EF9-AA34-A52D-7AA3-BF1C989B3AAA}"/>
              </a:ext>
            </a:extLst>
          </p:cNvPr>
          <p:cNvSpPr txBox="1"/>
          <p:nvPr/>
        </p:nvSpPr>
        <p:spPr>
          <a:xfrm>
            <a:off x="6664376" y="5626284"/>
            <a:ext cx="498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promedio de espera nacional 00:04:11 min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A5F50C1-EA8D-3C41-73E7-54E51AF5F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521" y="2543259"/>
            <a:ext cx="2594664" cy="292640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2481B6A-D350-CE20-AC54-32216153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r="4501" b="17967"/>
          <a:stretch/>
        </p:blipFill>
        <p:spPr>
          <a:xfrm>
            <a:off x="946408" y="2595529"/>
            <a:ext cx="3952708" cy="28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90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10E637-CEAF-088D-250C-7E9E9981B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3C9154-4E1F-9D1E-D134-A2900BC38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60FEBCC-41DF-57C8-EF24-019A2C69C67E}"/>
              </a:ext>
            </a:extLst>
          </p:cNvPr>
          <p:cNvSpPr txBox="1"/>
          <p:nvPr/>
        </p:nvSpPr>
        <p:spPr>
          <a:xfrm>
            <a:off x="2328018" y="2967335"/>
            <a:ext cx="7535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PRESTADORA</a:t>
            </a:r>
            <a:endParaRPr lang="es-CO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5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DBBAF75-5766-1D3C-96C1-5BDE31F08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BFE21F6-12E7-2E43-C880-5CEFE2254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81743"/>
              </p:ext>
            </p:extLst>
          </p:nvPr>
        </p:nvGraphicFramePr>
        <p:xfrm>
          <a:off x="616688" y="1658673"/>
          <a:ext cx="11164186" cy="5004873"/>
        </p:xfrm>
        <a:graphic>
          <a:graphicData uri="http://schemas.openxmlformats.org/drawingml/2006/table">
            <a:tbl>
              <a:tblPr/>
              <a:tblGrid>
                <a:gridCol w="803784"/>
                <a:gridCol w="1972075"/>
                <a:gridCol w="778081"/>
                <a:gridCol w="890238"/>
                <a:gridCol w="607511"/>
                <a:gridCol w="467317"/>
                <a:gridCol w="766398"/>
                <a:gridCol w="974354"/>
                <a:gridCol w="1058471"/>
                <a:gridCol w="665926"/>
                <a:gridCol w="691628"/>
                <a:gridCol w="654243"/>
                <a:gridCol w="834160"/>
              </a:tblGrid>
              <a:tr h="3379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JUAN LUIS LONDOÑO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807.004.665-3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11209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1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CÚCUTA, PAMPLONA, HERRAN, CACOTA, GRAMALOTE, SANTIAGO, SALAZAR,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DISFARMA G.C.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900.580.962-2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60939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CÚCUTA-PAMPLONA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18579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ECOIMAGEN SALUD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900.704.446-8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TRANSPORTE-SALUD-IMÁGENES - TRANSALIM LTDA.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900.041.610-3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DIAGNOSTICO Y TERAPEUTICO CARDIOVASCULAR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901.434.705-5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CCF050-009-2026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LAFS AMBULANCIAS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901.535.278-5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CALZADO ORTOPEDICO JENE AYUDAS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901.314.364-2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ASOCIACION PROFAMILIA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860.013.779-5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3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 CUCUTA, EL ZULIA, GRAMALOTE, HERRAN, RAGONVALIA, SALAZAR, SANTIAGO, TIBU, VILLA CARO.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UNIDAD DE MEDICINA MATERNOFETAL NORFETUS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900.635.297-0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168243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21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A6AA05-1218-6515-CFBF-AB21A864D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9804207-8D4F-C16E-5FC1-478B2103D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695575"/>
              </p:ext>
            </p:extLst>
          </p:nvPr>
        </p:nvGraphicFramePr>
        <p:xfrm>
          <a:off x="595425" y="1605514"/>
          <a:ext cx="11185451" cy="4728156"/>
        </p:xfrm>
        <a:graphic>
          <a:graphicData uri="http://schemas.openxmlformats.org/drawingml/2006/table">
            <a:tbl>
              <a:tblPr/>
              <a:tblGrid>
                <a:gridCol w="805315"/>
                <a:gridCol w="1975831"/>
                <a:gridCol w="779564"/>
                <a:gridCol w="891933"/>
                <a:gridCol w="608668"/>
                <a:gridCol w="468207"/>
                <a:gridCol w="767858"/>
                <a:gridCol w="976210"/>
                <a:gridCol w="1060488"/>
                <a:gridCol w="667194"/>
                <a:gridCol w="692945"/>
                <a:gridCol w="655489"/>
                <a:gridCol w="835749"/>
              </a:tblGrid>
              <a:tr h="343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GASES INDUSTRIALES DE LOS SANTANDERES - REPRESENTACIONES DIAZ QUINTERO LTDA.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800.231.658-9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EMERMOVIL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900117485-7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CLINICO DEL RIÑON E HIPERTENSION ARTERIAL DE COLOMBIA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901.479.748-5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0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CUCUTA-ARBOLEDAS-HERRAN-VILLACARO-RAGONVALIA-TIBÚ-GRAMALOTE - SALAZAR - SANTIAGO - 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OPTICA CIENTIFICA Y CIA S.A.S.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890.505.755-1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168223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CONVENCION, EL CARMEN, EL TARRA, OCAÑA, TEORAMA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DRA. ALIDA DEL SOCORRO QUINTERO CONTRERAS - OPTOMETRA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51.815.942-7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44534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SERVIMOS AMBULANCIAS DE COLOMBIA I.P.S.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900.595.259-8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CCF050-019-2026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ASOCIACION DE PATOLOGOS - ASOPAT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807.005.711-9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PAMPLONA, CACOTA,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DRA. PAULA ANDREA ORDOÑEZ MAHECHA-OPTOMETRA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1095843056-6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13203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3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INSTITUCION PRESTADORA DE SERVICIOS DE SALUD DOMICILIARIOS SANARTE CLINICA DE HERIDAS Y OSTOMIAS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900.900.693-0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INSTITUTO NEUROLOGICO INFANTL S.A.S - INFANEURO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900.386.919-4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VIDAMEDICAL I.P.S.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900.225.631-9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EVENTO-PAQUETE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RTS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805.011.262-0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32C6955-B3E0-4726-96E1-E87BCC762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3A7EAB4-97BA-419E-EFE8-A6E6BBB35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67433"/>
              </p:ext>
            </p:extLst>
          </p:nvPr>
        </p:nvGraphicFramePr>
        <p:xfrm>
          <a:off x="552893" y="1637413"/>
          <a:ext cx="11313041" cy="4791000"/>
        </p:xfrm>
        <a:graphic>
          <a:graphicData uri="http://schemas.openxmlformats.org/drawingml/2006/table">
            <a:tbl>
              <a:tblPr/>
              <a:tblGrid>
                <a:gridCol w="814501"/>
                <a:gridCol w="1998369"/>
                <a:gridCol w="788455"/>
                <a:gridCol w="902108"/>
                <a:gridCol w="615610"/>
                <a:gridCol w="473548"/>
                <a:gridCol w="776617"/>
                <a:gridCol w="987346"/>
                <a:gridCol w="1072584"/>
                <a:gridCol w="674805"/>
                <a:gridCol w="700850"/>
                <a:gridCol w="662967"/>
                <a:gridCol w="845281"/>
              </a:tblGrid>
              <a:tr h="3445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MENTAL RUDESINDO SOTO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890.500.810-4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DAVITA COLOMBIA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830.007.355-2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CCF050-029-2026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GASTROQUIRURGICA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900.075.758-0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59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Cúcuta, Arboledas, Herrán, Villacaro, Ragonvalia, Salazar, Gramalote, El Zulia, Pamplona, Cacota, Cucutilla.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IMAGEN DENTAL INTEGRAL IPS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901.315.238-7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148839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SOCIEDAD UROLOGOS DEL NORTE DE SANTANDER S.A. - URONORTE S.A.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807.000.799-3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DROGASALUD OCAÑA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901.311.634-2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CENTRO DE REHABILITACION CARDIO NEUROMUSCULAR DEL NORTE DE SANTANDER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807.002.015-7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RED SALUD INTEGRAL IPS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901.313.049-2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UNIVERSITARIO ERASMO MEOZ - E.S.E. HUEM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800.014.918-9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9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ABREGO, CONVENCION, TEORAMA Y EL CARMEN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NOROCCIDENTAL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807.008.842-9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22842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LABORATORIO CLINICO ESPECIALIZADO LTDA.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807.000.832-9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LINEAS AEREAS DEL NORTE DE SANTANDER - LANS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890.506.440-1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CCF050-039-2026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PERFECT CLINIC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901326028-4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40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64343B0-78E1-3E36-0C4A-F52BA6BF5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0124C0D-1383-4A7B-4CF1-5BF3035BF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60409"/>
              </p:ext>
            </p:extLst>
          </p:nvPr>
        </p:nvGraphicFramePr>
        <p:xfrm>
          <a:off x="669848" y="1669313"/>
          <a:ext cx="11121658" cy="5006510"/>
        </p:xfrm>
        <a:graphic>
          <a:graphicData uri="http://schemas.openxmlformats.org/drawingml/2006/table">
            <a:tbl>
              <a:tblPr/>
              <a:tblGrid>
                <a:gridCol w="800722"/>
                <a:gridCol w="1964563"/>
                <a:gridCol w="775118"/>
                <a:gridCol w="886846"/>
                <a:gridCol w="605196"/>
                <a:gridCol w="465537"/>
                <a:gridCol w="763479"/>
                <a:gridCol w="970643"/>
                <a:gridCol w="1054439"/>
                <a:gridCol w="663389"/>
                <a:gridCol w="688993"/>
                <a:gridCol w="651751"/>
                <a:gridCol w="830982"/>
              </a:tblGrid>
              <a:tr h="3421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UCIS DE COLOMBIA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901.383.010-5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28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CONVENCION, EL CARMEN, EL TARRA, OCAÑA, TEORAMA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CONFESALUD I.P.S. LIMITADA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900.241.734-6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 IMSALUD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807.004.352-3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5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CÚCUTA, PAMPLONA, HERRAN, CACOTA, GRAMALOTE, SANTIAGO, SALAZAR,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DISFARMA G.C.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900.580.962-2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JUAN LUIS LONDOÑO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807.004.665-3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11209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29133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SAN JUAN DE DIOS PAMPLONA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890.501.019-9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CCF050-049-2026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12937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FBR BIOMEDICS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900.683.828-6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HOSPICLINIC DE COLOMBIA S.A.S - I.P.S. OCAÑA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900.309.444-1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HOSPICLINIC DE COLOMBIA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900.309.444-1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HOSPICLINIC IPS PAMPLONA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900.309.444-1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12937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GRAMALOTE,ARBOLEDAS, SANTIAGO, SALAZAR, VILLACARO,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CENTRO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807.008.824-6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13239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0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4CB3D5-7216-B63B-0B74-BED1DEC41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09B817D-028D-9AC2-6724-BC8E5A3F3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45380"/>
              </p:ext>
            </p:extLst>
          </p:nvPr>
        </p:nvGraphicFramePr>
        <p:xfrm>
          <a:off x="421828" y="1529796"/>
          <a:ext cx="11111022" cy="5205100"/>
        </p:xfrm>
        <a:graphic>
          <a:graphicData uri="http://schemas.openxmlformats.org/drawingml/2006/table">
            <a:tbl>
              <a:tblPr/>
              <a:tblGrid>
                <a:gridCol w="799956"/>
                <a:gridCol w="1962683"/>
                <a:gridCol w="774376"/>
                <a:gridCol w="885998"/>
                <a:gridCol w="604619"/>
                <a:gridCol w="465091"/>
                <a:gridCol w="762749"/>
                <a:gridCol w="969714"/>
                <a:gridCol w="1053431"/>
                <a:gridCol w="662755"/>
                <a:gridCol w="688336"/>
                <a:gridCol w="651127"/>
                <a:gridCol w="830187"/>
              </a:tblGrid>
              <a:tr h="2985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MEDICAL DUARTE ZF S.A.S.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900.470.642-9 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CCF050-055-2026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NUCLEAR SAN JOSE S.A.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800.106.375-5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CCF050-056-2026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4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CONVENCION, EL CARMEN, EL TARRA, OCAÑA, TEORAMA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ODOES ODONTOLOGOS ESPECIALISTAS SAS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900.097.490-7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CCF050-057-2026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55356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ODONTOCUCUTA S.A.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800.165.163-2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CCF050-058-2026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19119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02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 CACOTA, CUCUTA, CUCUTILLA, ZULIA, GRAMALOTE, HERRAN, PAMPLONA, RAGONVALIA, SALAZAR, SATIAGO, TIBU, VILLACARO.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ORALX CUCUTA LTDA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900.275.128-9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CCF050-059-2026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174624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CCF050-060-2026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2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 CACOTA, CUCUTA, CUCUTILLA, EL ZULIA, HERRAN, PAMPLONA, RAGONNVALIA, VILLACARO, GRAMALOTE, SALAZAR, SANTIAGO, TIBU.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PIEL MEDICALSPA CENTRO DERMATOLOGICO I.P.S. S.A.S.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900.315.341-4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CCF050-061-2026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177972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SERVICIOS ESPECIALIZADOS FCB S.A.S.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900.017.916-0 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CCF050-062-2026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CARDIO COUNTRY NORTE DE SANTANDER IPS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901.032.167-7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CCF050-063-2026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5928" marR="5928" marT="592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CCF050-064-2026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10373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5928" marR="5928" marT="5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63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A2EE056-D97C-FD48-B526-5E6BC5E67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64A0CA0-CE08-A5FF-28C1-644E8E9A0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76419"/>
              </p:ext>
            </p:extLst>
          </p:nvPr>
        </p:nvGraphicFramePr>
        <p:xfrm>
          <a:off x="616689" y="1690581"/>
          <a:ext cx="11206716" cy="4732922"/>
        </p:xfrm>
        <a:graphic>
          <a:graphicData uri="http://schemas.openxmlformats.org/drawingml/2006/table">
            <a:tbl>
              <a:tblPr/>
              <a:tblGrid>
                <a:gridCol w="806846"/>
                <a:gridCol w="1979588"/>
                <a:gridCol w="781046"/>
                <a:gridCol w="893628"/>
                <a:gridCol w="609825"/>
                <a:gridCol w="469097"/>
                <a:gridCol w="769317"/>
                <a:gridCol w="978066"/>
                <a:gridCol w="1062503"/>
                <a:gridCol w="668463"/>
                <a:gridCol w="694263"/>
                <a:gridCol w="656736"/>
                <a:gridCol w="837338"/>
              </a:tblGrid>
              <a:tr h="3709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PAMPLONA,CUCUTILLA,CACOTA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13203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PAMPLONA, CACOTA,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DIAGNOSTICO MEDICO IPS SAS - CIDIM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900.717.202-4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13203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TEORAMA,CONVENCION, ELCARMEN, EL TARRA,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37982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SAS-CRECER CON AMOR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TEORAMA,CONVENCION, ELCARMEN, EL TARRA,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CCF050-069-2026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37982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CONVENCION, EL CARMEN, EL TARRA, OCAÑA, TEORAMA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DE  ECO-RADIODIAGNOSTICOS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900.332.743-3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51084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RAGONVALIA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SURORIENTAL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807.008.827-8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4863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EIR MEDICINA S.A.S.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901.586.310-1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DE CANCEROLOGIA DEL NORTE DE SANTANDER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807.002.424-6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ONCOMEDICAL I.P.S.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900.037.353-1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RADIOTERAPIA DEL NORTE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807.003.768-9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UNIDAD HEMATO ONCOLOGICA ESPECIALIZADA I.P.S.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900.112.351-6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92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9DB68B-63A3-2738-E5FC-8227373B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FE4C285-59D6-71E1-93EB-9436916CC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818573"/>
              </p:ext>
            </p:extLst>
          </p:nvPr>
        </p:nvGraphicFramePr>
        <p:xfrm>
          <a:off x="552892" y="1626786"/>
          <a:ext cx="11323674" cy="4933503"/>
        </p:xfrm>
        <a:graphic>
          <a:graphicData uri="http://schemas.openxmlformats.org/drawingml/2006/table">
            <a:tbl>
              <a:tblPr/>
              <a:tblGrid>
                <a:gridCol w="815266"/>
                <a:gridCol w="2000247"/>
                <a:gridCol w="789197"/>
                <a:gridCol w="902956"/>
                <a:gridCol w="616189"/>
                <a:gridCol w="473993"/>
                <a:gridCol w="777347"/>
                <a:gridCol w="988273"/>
                <a:gridCol w="1073592"/>
                <a:gridCol w="675439"/>
                <a:gridCol w="701509"/>
                <a:gridCol w="663590"/>
                <a:gridCol w="846076"/>
              </a:tblGrid>
              <a:tr h="3943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11742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 CUCUTA, EL ZULIA, HERRAN, RAGONVALIA, VILLACARO, GRAMALOTE, SALAZAR, SANTIAGO, TIBU.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NEUROALIADOS MEDICINA ESPECIALIZADA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900.471.992-6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154811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SOCIEDAD SERVICIOS INTEGRALES PARA LA SALUD Y GESTION DEL RIESGO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900.474.146-5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CCF050-079-2026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SOLUCIONES MEDICAS AVANZADAS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901.417.815-5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TRAUMATOLOGIA DEL NORTE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901.332.573-1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SUBRED INTEGRADA DE SERVICIO DE SALUD NORTE E.S.E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900.971.006-4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ARBOLEDAS,CUCUTILLA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JORGE ENRIQUE CADENA ANTOLINEZ - DROGUERIA POPULAR 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13.259.619-9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4347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CACHIRA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MARIELSY PEÑA ARAQUE - DROGAS LA 2301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37.339.720-6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6260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CARMEN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DANIEL EDUARDO CONTRERAS OVALLOS- DROGUERIA DANA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1090396346-0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8331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MARIA TERESA CARDENAS AMAYA - DROGUERIA FARMAZUL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60.343.211-8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CCF050-089-2026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5237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5972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0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28B9DB0-1479-0E9D-0F35-240816C4B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A5B657-0A32-A799-4316-1EB6F5A55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D79437-D6B9-2B29-FD98-4772F2529DA1}"/>
              </a:ext>
            </a:extLst>
          </p:cNvPr>
          <p:cNvSpPr txBox="1"/>
          <p:nvPr/>
        </p:nvSpPr>
        <p:spPr>
          <a:xfrm>
            <a:off x="3042355" y="3004268"/>
            <a:ext cx="610728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4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DE AFILIADOS</a:t>
            </a:r>
          </a:p>
        </p:txBody>
      </p:sp>
    </p:spTree>
    <p:extLst>
      <p:ext uri="{BB962C8B-B14F-4D97-AF65-F5344CB8AC3E}">
        <p14:creationId xmlns:p14="http://schemas.microsoft.com/office/powerpoint/2010/main" val="25060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46C12A-4D49-45B7-E04F-9296D6D9E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63169E4-8F5F-1969-2E2F-FAA6D8BA1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8073"/>
              </p:ext>
            </p:extLst>
          </p:nvPr>
        </p:nvGraphicFramePr>
        <p:xfrm>
          <a:off x="467220" y="1527534"/>
          <a:ext cx="11142922" cy="5330466"/>
        </p:xfrm>
        <a:graphic>
          <a:graphicData uri="http://schemas.openxmlformats.org/drawingml/2006/table">
            <a:tbl>
              <a:tblPr/>
              <a:tblGrid>
                <a:gridCol w="802253"/>
                <a:gridCol w="1968319"/>
                <a:gridCol w="776599"/>
                <a:gridCol w="888542"/>
                <a:gridCol w="606354"/>
                <a:gridCol w="466427"/>
                <a:gridCol w="764938"/>
                <a:gridCol w="972498"/>
                <a:gridCol w="1056455"/>
                <a:gridCol w="664658"/>
                <a:gridCol w="690311"/>
                <a:gridCol w="652997"/>
                <a:gridCol w="832571"/>
              </a:tblGrid>
              <a:tr h="3210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VILLACARO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CARLOS ANDRES APARICIO PEÑARANDA- DROGUERIA FARMASKAINNER 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1.094.246.317-9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CCF050-091-2026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2283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VILLACARO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MARTHA CECILIA ORTIZ PATIÑO- DROGUERIA SANTA RITA  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27887698-5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CCF050-092-2026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1065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 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TARRA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CCF050-093-2026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14571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DROGASALUD OCAÑA SAS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901.311.634-2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CCF050-094-2026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16923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RAGONVALIA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RUBEN DARIO MIRANDA JAUREQUI - DROGUERIA EL CENTENARIO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88.161.875-8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CCF050-095-2026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4863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TEORAMA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CCF050-096-2026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8251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TIBU, EL CARMEN, EL TARRA, TEORAMA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COMERCIALIZADORA MEDISINS S.A.S. - DROGUERIA SANTA CLARA SERVICIO FARMACEUTICO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900.450.026-6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CCF050-097-2026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30153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ASISTIR EMERGENCIAS SAS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900743110-5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CCF050-098-2026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TRANSPORTE-SALUD-IMÁGENES - TRANSALIM LTDA.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900.041.610-3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CCF050-099-2026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65507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CCF050-100-2026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8466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CONFESALUD I.P.S. LIMITADA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900.241.734-6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CCF050-101-2026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10373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3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SERVICIOS INTEGRALES DE SALUD LTDA - SERINTSA LTDA.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807.001.311-8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CCF050-102-2026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19119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7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ARBOLEDAS,CACOTA,CONVENCION,CACHIRA,CUCUTA, CUCUTILLA, EL CARMEN, EL TARRA, EL ZULIA,GRAMALOTE, HERRAN, OCAÑA, PAMPLONA, RAGONVALIA, SALAZAR, SANTIAGO, TEORAMA,VILLACARO, TIBU.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279" marR="6279" marT="6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CCF050-103-2026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205208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 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279" marR="6279" marT="6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64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4183A86-B65E-374B-DC74-323FE6570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87606F7E-930A-565C-E0F2-5440B17D3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39021"/>
              </p:ext>
            </p:extLst>
          </p:nvPr>
        </p:nvGraphicFramePr>
        <p:xfrm>
          <a:off x="712176" y="1529796"/>
          <a:ext cx="10843778" cy="5290026"/>
        </p:xfrm>
        <a:graphic>
          <a:graphicData uri="http://schemas.openxmlformats.org/drawingml/2006/table">
            <a:tbl>
              <a:tblPr/>
              <a:tblGrid>
                <a:gridCol w="870468"/>
                <a:gridCol w="1898392"/>
                <a:gridCol w="749010"/>
                <a:gridCol w="856976"/>
                <a:gridCol w="584813"/>
                <a:gridCol w="449857"/>
                <a:gridCol w="737764"/>
                <a:gridCol w="937949"/>
                <a:gridCol w="1018924"/>
                <a:gridCol w="641045"/>
                <a:gridCol w="665788"/>
                <a:gridCol w="629799"/>
                <a:gridCol w="802993"/>
              </a:tblGrid>
              <a:tr h="3380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1668302">
                <a:tc>
                  <a:txBody>
                    <a:bodyPr/>
                    <a:lstStyle/>
                    <a:p>
                      <a:pPr algn="ctr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ARBOLEDAS,CACOTA,CONVENCION,CACHIRA,CUCUTA, CUCUTILLA, EL CARMEN, EL TARRA, EL ZULIA,GRAMALOTE, HERRAN, OCAÑA, PAMPLONA, RAGONVALIA, SALAZAR, SANTIAGO, TEORAMA, TIBU Y VILLACARO.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CCF050-104-2026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33731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3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CACOTA,CUCUTA,CUCUTILLA,EL ZULIA,GRAMALOTE,OCAÑA,PAMPLONA,RAGONVALIA,SANTIAGO,VILLACARO,ARBOLEDAS,SALAZAR.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CCF050-105-2026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14581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OFTALMOLOGICA PEÑARANDA S.A.S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807.002.152-8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CCF050-106-2026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234341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SERVICIOS INTEGRALES DE SALUD LTDA - SERINTSA LTDA.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807.001.311-8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CCF050-107-2026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29133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9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TEORAMA EL CARMEN EL TARRA CONVENCION 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CCF050-108-2026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38433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4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CCF050-109-2026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0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Arboledas,Herran,Villacaro,teorama,Convencion,El Tarra,El Carmen,Ocaña,Cucutilla,Pamplona,Cacota,Tibú,Cúcuta,Ragonvalia,Gramalote,Salazar,Santiago,El Zulia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NEUMOLOGIA Y SERVICIOS DE REHABILITACION S.A.S</a:t>
                      </a:r>
                    </a:p>
                  </a:txBody>
                  <a:tcPr marL="6103" marR="6103" marT="61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901.127.399-8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CCF050-110-2026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233330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103" marR="6103" marT="6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03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F5E645C-C942-E07F-9754-4727F0BB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8BFE57C-844C-ED67-C8BA-6D65F6D87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63182"/>
              </p:ext>
            </p:extLst>
          </p:nvPr>
        </p:nvGraphicFramePr>
        <p:xfrm>
          <a:off x="520996" y="1754368"/>
          <a:ext cx="11291776" cy="4848450"/>
        </p:xfrm>
        <a:graphic>
          <a:graphicData uri="http://schemas.openxmlformats.org/drawingml/2006/table">
            <a:tbl>
              <a:tblPr/>
              <a:tblGrid>
                <a:gridCol w="812970"/>
                <a:gridCol w="1994613"/>
                <a:gridCol w="786974"/>
                <a:gridCol w="900411"/>
                <a:gridCol w="614453"/>
                <a:gridCol w="472658"/>
                <a:gridCol w="775156"/>
                <a:gridCol w="985490"/>
                <a:gridCol w="1070568"/>
                <a:gridCol w="673537"/>
                <a:gridCol w="699532"/>
                <a:gridCol w="661721"/>
                <a:gridCol w="843693"/>
              </a:tblGrid>
              <a:tr h="420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5044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PAMPLONA-CACOTA-CUCUTILLA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12937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CONVENCION, EL CARMEN, EL TARRA, OCAÑA, TEORAMA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54095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6550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10373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TEORAMA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3821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TEORAMA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3821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HERRAN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JOAQUIN EMIRO ESCOBAR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900.004.916-4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3279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HERRAN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JOAQUIN EMIRO ESCOBAR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900.004.916-4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3279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 IMSALUD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807.004.352-3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CCF050-119-2026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37805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 IMSALUD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807.004.352-3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 IMSALUD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807.004.352-3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JUAN LUIS LONDOÑO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807.004.665-3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7209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ZULIA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JUAN LUIS LONDOÑO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807.004.665-3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11209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1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83B455-4823-0323-D1D2-DA846CEB2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674A957-E11D-4FC7-5A06-177235BBC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43371"/>
              </p:ext>
            </p:extLst>
          </p:nvPr>
        </p:nvGraphicFramePr>
        <p:xfrm>
          <a:off x="510364" y="1658682"/>
          <a:ext cx="11270511" cy="4840976"/>
        </p:xfrm>
        <a:graphic>
          <a:graphicData uri="http://schemas.openxmlformats.org/drawingml/2006/table">
            <a:tbl>
              <a:tblPr/>
              <a:tblGrid>
                <a:gridCol w="811439"/>
                <a:gridCol w="1990856"/>
                <a:gridCol w="785492"/>
                <a:gridCol w="898716"/>
                <a:gridCol w="613297"/>
                <a:gridCol w="471768"/>
                <a:gridCol w="773697"/>
                <a:gridCol w="983634"/>
                <a:gridCol w="1068551"/>
                <a:gridCol w="672268"/>
                <a:gridCol w="698215"/>
                <a:gridCol w="660474"/>
                <a:gridCol w="842104"/>
              </a:tblGrid>
              <a:tr h="34339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7249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GRAMALOTE,ARBOLEDAS, SANTIAGO, SALAZAR, VILLACARO,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CENTRO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807.008.824-6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13239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GRAMALOTE,ARBOLEDAS, SANTIAGO, SALAZAR, VILLACARO, CUCUTILLA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CENTRO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807.008.824-6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13239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CACHIRA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DE OCCIDENTE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807.008.843-6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CACHIRA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DE OCCIDENTE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807.008.843-6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CONVENCION, TEORAMA Y EL CARMEN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NOROCCIDENTAL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807.008.842-9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19021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1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CONVENCION, TEORAMA Y EL CARMEN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NOROCCIDENTAL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807.008.842-9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CCF050-129-2026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19021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TIBU, TEORAMA Y EL CARMEN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10465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19119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TIBU, TEORAMA Y EL CARMEN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29790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TARRA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15140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EL TARRA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15140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RAGONVALIA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SURORIENTAL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807.008.827-8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4863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1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RAGONVALIA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SURORIENTAL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807.008.827-8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4863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3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BB33910-3A47-95DB-DFD1-DB3C7706A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79A6F6A-264A-18FC-0D90-FBC7B51BE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21688"/>
              </p:ext>
            </p:extLst>
          </p:nvPr>
        </p:nvGraphicFramePr>
        <p:xfrm>
          <a:off x="520995" y="1722477"/>
          <a:ext cx="11366205" cy="4880341"/>
        </p:xfrm>
        <a:graphic>
          <a:graphicData uri="http://schemas.openxmlformats.org/drawingml/2006/table">
            <a:tbl>
              <a:tblPr/>
              <a:tblGrid>
                <a:gridCol w="818328"/>
                <a:gridCol w="2007760"/>
                <a:gridCol w="792161"/>
                <a:gridCol w="906347"/>
                <a:gridCol w="618505"/>
                <a:gridCol w="475772"/>
                <a:gridCol w="780267"/>
                <a:gridCol w="991985"/>
                <a:gridCol w="1077625"/>
                <a:gridCol w="677975"/>
                <a:gridCol w="704144"/>
                <a:gridCol w="666082"/>
                <a:gridCol w="849254"/>
              </a:tblGrid>
              <a:tr h="4151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4797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PAMPLONA-CUCUTILLA-CACOTA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SAN JUAN DE DIOS PAMPLONA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890.501.019-9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12937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PAMPLONA-CUCUTILLA-CACOTA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SAN JUAN DE DIOS PAMPLONA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890.501.019-9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12937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CCF050-139-2026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16923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INSTITUTO DE VIAS DIGESTIVAS I.P.S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807002079-8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BUCARAMANGA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CIADES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901913118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NIÑOS DE PAPEL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800099778-9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MEDELLIN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OFTALMOLOGICA DE ANTIOQUIA SAS-CLOFAN 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890933408-4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ESPECIALIZADO EN ENFERMEDADES DEL SENO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901204734-2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JOSE JESUS GOMEZ GIL - LABORATORIO CLINICO JOSE GOMEZ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88234943-5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834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CCF050-147-2025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BOGOTÁ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INSTITUTO NACIONAL DE CANCEROLOGIA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899.999.092-7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25 DE FEBRERO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24 DE FEBRERO DE 2027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SAN JOSE DE CÚCUTA S.A.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800.012.189-7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CCF050-149-2026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QUALYMEDIC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901639248-1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Y DROGUERIA NUESTRA SEÑORA DE TORCOROMA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890.506.459-9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54905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399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003D222-FC02-A2A3-CB3B-4A300DEA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BF8B14D-6D27-8B0C-F37C-25668CB08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54003"/>
              </p:ext>
            </p:extLst>
          </p:nvPr>
        </p:nvGraphicFramePr>
        <p:xfrm>
          <a:off x="361509" y="1679943"/>
          <a:ext cx="11600118" cy="4922876"/>
        </p:xfrm>
        <a:graphic>
          <a:graphicData uri="http://schemas.openxmlformats.org/drawingml/2006/table">
            <a:tbl>
              <a:tblPr/>
              <a:tblGrid>
                <a:gridCol w="835169"/>
                <a:gridCol w="2049079"/>
                <a:gridCol w="808464"/>
                <a:gridCol w="924999"/>
                <a:gridCol w="631232"/>
                <a:gridCol w="485565"/>
                <a:gridCol w="796324"/>
                <a:gridCol w="1012400"/>
                <a:gridCol w="1099802"/>
                <a:gridCol w="691929"/>
                <a:gridCol w="718634"/>
                <a:gridCol w="679790"/>
                <a:gridCol w="866731"/>
              </a:tblGrid>
              <a:tr h="4805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BOGOTA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INSTITUTO ROOSEVELT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860013874-7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PIEDECUESTA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HOSPITAL INTERNACIONAL DE COLOMBIA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890.212.568-0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ABRIL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FLORIDABLANCA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FUNDACION CARDIOVASCULAR DE COLOMBIA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890.212.568-0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 DE ABRIL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DIAGNOSTICO MEDICO IPS SAS - CIDIM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900.717.202-4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131119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MAYO DE 2026 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CCF050-156-2026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JUNIO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PRIMARIO-COMPLEMENTARIO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57041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23837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103312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65507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CCF050-A-08-2026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7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15761B-5F95-0D58-CD45-14905F69C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6B7BCC0E-2632-70EA-EE0B-F65ACE40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61070"/>
              </p:ext>
            </p:extLst>
          </p:nvPr>
        </p:nvGraphicFramePr>
        <p:xfrm>
          <a:off x="552893" y="1669316"/>
          <a:ext cx="11313041" cy="4827173"/>
        </p:xfrm>
        <a:graphic>
          <a:graphicData uri="http://schemas.openxmlformats.org/drawingml/2006/table">
            <a:tbl>
              <a:tblPr/>
              <a:tblGrid>
                <a:gridCol w="814501"/>
                <a:gridCol w="1998369"/>
                <a:gridCol w="788456"/>
                <a:gridCol w="902108"/>
                <a:gridCol w="615610"/>
                <a:gridCol w="473548"/>
                <a:gridCol w="776617"/>
                <a:gridCol w="987345"/>
                <a:gridCol w="1072584"/>
                <a:gridCol w="674805"/>
                <a:gridCol w="700850"/>
                <a:gridCol w="662967"/>
                <a:gridCol w="845281"/>
              </a:tblGrid>
              <a:tr h="3816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HOGAR DE PASO SANTISIMA TRINIDAD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901.306.354-5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CCF050-H-01-2026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BOGOTA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HOGAR DE PASO JESUS LA BUENA ESPERANZA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901650372-1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CCF050-H-02-2026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BUCARAMANGA-NUEVO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HOGAR DE PASO CORAZON DE JESUS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901981415-1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CCF050-H-03-2026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S.A.S.-HOGAR DE PASO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CCF050-H-04-2026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234431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SUBSIDIADO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ECOIMAGEN SALUD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900.704.446-8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CCFC50-003-2026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TRANSPORTE-SALUD-IMÁGENES - TRANSALIM LTDA.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900.041.610-3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CCFC50-004-2026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LAFS AMBULANCIAS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901.535.278-5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CCFC50-005-2026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CALZADO ORTOPEDICO JENE AYUDAS SAS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901.314.364-2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CCFC50-006-2026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ASOCIACION PROFAMILIA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860.013.779-5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CCFC50-007-2026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UNIDAD DE MEDICINA MATERNOFETAL NORFETUS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900.635.297-0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CCFC50-008-2026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GASES INDUSTRIALES DE LOS SANTANDERES - REPRESENTACIONES DIAZ QUINTERO LTDA.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800.231.658-9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CCFC50-009-2026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EMERMOVIL 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900117485-7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CCFC50-010-2026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8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INSTITUCION PRESTADORA DE SERVICIOS DE SALUD DOMICILIARIOS SANARTE CLINICA DE HERIDAS Y OSTOMIAS S.A.S.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900.900.693-0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CCFC50-011-2026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DIAGNOSTICO Y TERAPEUTICO CARDIOVASCULAR S.A.S</a:t>
                      </a:r>
                    </a:p>
                  </a:txBody>
                  <a:tcPr marL="6611" marR="6611" marT="661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901.434.705-5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CCFC50-012-2026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30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7BCC0E-2632-70EA-EE0B-F65ACE40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73572"/>
              </p:ext>
            </p:extLst>
          </p:nvPr>
        </p:nvGraphicFramePr>
        <p:xfrm>
          <a:off x="524676" y="1529796"/>
          <a:ext cx="11291778" cy="5205700"/>
        </p:xfrm>
        <a:graphic>
          <a:graphicData uri="http://schemas.openxmlformats.org/drawingml/2006/table">
            <a:tbl>
              <a:tblPr/>
              <a:tblGrid>
                <a:gridCol w="812971"/>
                <a:gridCol w="1994612"/>
                <a:gridCol w="786974"/>
                <a:gridCol w="900411"/>
                <a:gridCol w="614454"/>
                <a:gridCol w="472657"/>
                <a:gridCol w="775157"/>
                <a:gridCol w="985490"/>
                <a:gridCol w="1070569"/>
                <a:gridCol w="673536"/>
                <a:gridCol w="699533"/>
                <a:gridCol w="661721"/>
                <a:gridCol w="843693"/>
              </a:tblGrid>
              <a:tr h="3332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VIDAMEDICAL I.P.S.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900.225.631-9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CCFC50-013-2026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EVENTO-PAQUETE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RTS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805.011.262-0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CCFC50-014-2026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INSTITUTO NEUROLOGICO INFANTL S.A.S - INFANEURO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900.386.919-4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CCFC50-015-2026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MENTAL RUDESINDO SOTO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890.500.810-4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CCFC50-016-2026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GASTROQUIRURGICA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900.075.758-0 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CCFC50-017-2026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LABORATORIO CLINICO ESPECIALIZADO LTDA.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807.000.832-9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CCFC50-020-2026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NEUMOLOGIA Y SERVICIOS DE REHABILITACION S.A.S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901.127.399-8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CCFC50-022-2026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SANTA ANA S.A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890.500.060-7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CCFC50-023-2026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PERFECT CLINIC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901326028-4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CCFC50-024-2026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CENTRO DE REHABILITACION CARDIO NEUROMUSCULAR DEL NORTE DE SANTANDER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807.002.015-7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CCFC50-026-2026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UNIVERSITARIO ERASMO MEOZ - E.S.E. HUEM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800.014.918-9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CCFC50-027-2026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3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ABREGO, CONVENCION, TEORAMA Y EL CARMEN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NOROCCIDENTAL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807.008.842-9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CCFC50-028-2026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LINEAS AEREAS DEL NORTE DE SANTANDER - LANS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890.506.440-1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CCFC50-029-2026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DIAGNOSTICO MEDICO IPS SAS - CIDIM S.A.S.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900.717.202-4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CCFC50-030-2026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PAMPLONA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HOSPICLINIC IPS PAMPLONA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900.309.444-1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CCFC50-031-2026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OCAÑA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HOSPICLINIC DE COLOMBIA S.A.S - I.P.S. OCAÑA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900.309.444-1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CCFC50-032-2026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CCFC50-033-2026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CÚCUTA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NUCLEAR SAN JOSE S.A.</a:t>
                      </a:r>
                    </a:p>
                  </a:txBody>
                  <a:tcPr marL="6532" marR="6532" marT="65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800.106.375-5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CCFC50-034-2026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532" marR="6532" marT="6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982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7BCC0E-2632-70EA-EE0B-F65ACE40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73655"/>
              </p:ext>
            </p:extLst>
          </p:nvPr>
        </p:nvGraphicFramePr>
        <p:xfrm>
          <a:off x="606055" y="1679944"/>
          <a:ext cx="11270512" cy="4742124"/>
        </p:xfrm>
        <a:graphic>
          <a:graphicData uri="http://schemas.openxmlformats.org/drawingml/2006/table">
            <a:tbl>
              <a:tblPr/>
              <a:tblGrid>
                <a:gridCol w="2145312"/>
                <a:gridCol w="846432"/>
                <a:gridCol w="968440"/>
                <a:gridCol w="660878"/>
                <a:gridCol w="508368"/>
                <a:gridCol w="833723"/>
                <a:gridCol w="1059946"/>
                <a:gridCol w="1151453"/>
                <a:gridCol w="724425"/>
                <a:gridCol w="752384"/>
                <a:gridCol w="711715"/>
                <a:gridCol w="907436"/>
              </a:tblGrid>
              <a:tr h="4003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ODOES ODONTOLOGOS ESPECIALISTAS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900.097.490-7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CCFC50-035-2026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ORALX CUCUTA LTDA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900.275.128-9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CCFC50-036-2026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PIEL MEDICALSPA CENTRO DERMATOLOGICO I.P.S.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900.315.341-4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CCFC50-037-2026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RED SALUD INTEGRAL IPS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901.313.049-2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CCFC50-038-2026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SERVICIOS ESPECIALIZADOS FCB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900.017.916-0 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CCFC50-039-2026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SERVICIOS INTEGRALES DE SALUD LTDA - SERINTSA LTDA.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807.001.311-8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CCFC50-040-2026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DE  ECO-RADIODIAGNOSTICOS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900.332.743-3 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CCFC50-044-2026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000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CCFC50-046-2026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 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JUAN LUIS LONDOÑO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807.004.665-3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CCFC50-047-2026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41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DISFARMA G.C.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900.580.962-2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CCFC50-048-2026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8525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05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DROGASALUD OCAÑA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901.311.634-2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CCFC50-049-2026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818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7BCC0E-2632-70EA-EE0B-F65ACE40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279759"/>
              </p:ext>
            </p:extLst>
          </p:nvPr>
        </p:nvGraphicFramePr>
        <p:xfrm>
          <a:off x="520995" y="1616155"/>
          <a:ext cx="11323676" cy="4688951"/>
        </p:xfrm>
        <a:graphic>
          <a:graphicData uri="http://schemas.openxmlformats.org/drawingml/2006/table">
            <a:tbl>
              <a:tblPr/>
              <a:tblGrid>
                <a:gridCol w="2155431"/>
                <a:gridCol w="850425"/>
                <a:gridCol w="973008"/>
                <a:gridCol w="663996"/>
                <a:gridCol w="510766"/>
                <a:gridCol w="837656"/>
                <a:gridCol w="1064946"/>
                <a:gridCol w="1156884"/>
                <a:gridCol w="727842"/>
                <a:gridCol w="755933"/>
                <a:gridCol w="715072"/>
                <a:gridCol w="911717"/>
              </a:tblGrid>
              <a:tr h="37882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NORTE 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807.008.857-9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CCFC50-050-2026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SAN JUAN DE DIOS PAMPLONA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890.501.019-9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CCFC50-051-2026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EMPRESA SOCIAL DEL ESTADO  IMSALUD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807.004.352-3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CCFC50-052-2026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7535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15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CENTRO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807.008.824-6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CCFC50-053-2026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UNIDAD HEMATO ONCOLOGICA ESPECIALIZADA I.P.S.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900.112.351-6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CCFC50-054-2026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ONCOMEDICAL I.P.S.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900.037.353-1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CCFC50-055-2026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Y DROGUERIA NUESTRA SEÑORA DE TORCOROMA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890.506.459-9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CCFC50-056-2026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DE CANCEROLOGIA DEL NORTE DE SANTANDER S.A.S.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807.002.424-6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CCFC50-057-2026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SOCIEDAD SERVICIOS INTEGRALES PARA LA SALUD Y GESTION DEL RIESGO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900.474.146-5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CCFC50-058-2026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DE OCCIDENTE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807.008.843-6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CCFC50-059-2026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JOAQUIN EMIRO ESCOBAR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900.004.916-4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CCFC50-060-2026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REGIONAL SURORIENTAL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807.008.827-8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CCFC50-061-2026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CCFC50-062-2026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83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NEUROCOOP REHABILITACION FISICA Y MEDICA INTEGRAL - NEUROCOOP S.A.S</a:t>
                      </a:r>
                    </a:p>
                  </a:txBody>
                  <a:tcPr marL="7124" marR="7124" marT="71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900.301.770-1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CCFC50-063-2026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124" marR="7124" marT="71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98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07F6EA-48DA-6D40-F218-9842BF420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8F1A4BE-9AB6-197B-0004-59A320FEF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191D9DF-D773-D3FC-199C-91F191FF182E}"/>
              </a:ext>
            </a:extLst>
          </p:cNvPr>
          <p:cNvSpPr txBox="1"/>
          <p:nvPr/>
        </p:nvSpPr>
        <p:spPr>
          <a:xfrm>
            <a:off x="350718" y="1516504"/>
            <a:ext cx="6102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PIRAMIDE POBLACIONAL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96D4F2D-13E3-3A89-7B67-89391612344C}"/>
              </a:ext>
            </a:extLst>
          </p:cNvPr>
          <p:cNvSpPr txBox="1"/>
          <p:nvPr/>
        </p:nvSpPr>
        <p:spPr>
          <a:xfrm>
            <a:off x="5597699" y="1529796"/>
            <a:ext cx="6102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CO" altLang="es-CO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POBLACIÓN POR CURSO DE VIDA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8BD93D2-DA94-AA7A-2620-64BD45F50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1909313"/>
            <a:ext cx="4970261" cy="29994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415392B-F53D-41D0-D506-35A206ADD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482" y="2000386"/>
            <a:ext cx="4864872" cy="20778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87802F8-2D4B-C7D3-9D47-A10D3DCE9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56" y="4879832"/>
            <a:ext cx="5116732" cy="12128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7E0F55-88D6-9B8E-C4A2-ECC8BEEE6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428" y="4227138"/>
            <a:ext cx="5246984" cy="191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7BCC0E-2632-70EA-EE0B-F65ACE40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547342"/>
              </p:ext>
            </p:extLst>
          </p:nvPr>
        </p:nvGraphicFramePr>
        <p:xfrm>
          <a:off x="637955" y="1605519"/>
          <a:ext cx="11100387" cy="4941098"/>
        </p:xfrm>
        <a:graphic>
          <a:graphicData uri="http://schemas.openxmlformats.org/drawingml/2006/table">
            <a:tbl>
              <a:tblPr/>
              <a:tblGrid>
                <a:gridCol w="2112930"/>
                <a:gridCol w="833655"/>
                <a:gridCol w="953822"/>
                <a:gridCol w="650902"/>
                <a:gridCol w="500694"/>
                <a:gridCol w="821138"/>
                <a:gridCol w="1043947"/>
                <a:gridCol w="1134072"/>
                <a:gridCol w="713490"/>
                <a:gridCol w="741027"/>
                <a:gridCol w="700971"/>
                <a:gridCol w="893739"/>
              </a:tblGrid>
              <a:tr h="3443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IPS CLINICAL HOUSE S.A.S.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900.752.620-8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CCFC50-064-2026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94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DISFARMA G.C. SAS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900.580.962-2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CCFC50-065-2026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8525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DAVITA COLOMBIA SAS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830.007.355-2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CCFC50-066-2026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SERVICIOS INTEGRALES DE SALUD LTDA - SERINTSA LTDA.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807.001.311-8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CCFC50-067-2026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ODONTOCUCUTA S.A.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800.165.163-2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CCFC50-068-2026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7535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JORGE ENRIQUE CADENA ANTOLINEZ - DROGUERIA POPULAR  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13.259.619-9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CCFC50-069-2026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MARIELSY PEÑA ARAQUE - DROGAS LA 2301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37.339.720-6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CCFC50-070-2026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DANIEL EDUARDO CONTRERAS OVALLOS- DROGUERIA DANA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1090396346-0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CCFC50-071-2026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 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CCFC50-072-2026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CARLOS ANDRES APARICIO PEÑARANDA- DROGUERIA FARMASKAINNER 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1.094.246.317-9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CCFC50-073-2026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PHARMASAN S.A.S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900.249.425-1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CCFC50-074-2026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DROGASALUD OCAÑA SAS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901.311.634-2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CCFC50-075-2026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RUBEN DARIO MIRANDA JAUREQUI - DROGUERIA EL CENTENARIO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88.161.875-8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CCFC50-076-2026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7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DROGUERIA MAGRETH SAS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900.535.099-1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CCFC50-077-2026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22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COMERCIALIZADORA MEDISINS S.A.S. - DROGUERIA SANTA CLARA SERVICIO FARMACEUTICO</a:t>
                      </a:r>
                    </a:p>
                  </a:txBody>
                  <a:tcPr marL="6778" marR="6778" marT="6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900.450.026-6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CCFC50-078-2026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AMPLIADA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6778" marR="6778" marT="67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1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B7BCC0E-2632-70EA-EE0B-F65ACE402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68988"/>
              </p:ext>
            </p:extLst>
          </p:nvPr>
        </p:nvGraphicFramePr>
        <p:xfrm>
          <a:off x="542259" y="1605507"/>
          <a:ext cx="11291778" cy="4944148"/>
        </p:xfrm>
        <a:graphic>
          <a:graphicData uri="http://schemas.openxmlformats.org/drawingml/2006/table">
            <a:tbl>
              <a:tblPr/>
              <a:tblGrid>
                <a:gridCol w="2149359"/>
                <a:gridCol w="848030"/>
                <a:gridCol w="970267"/>
                <a:gridCol w="662125"/>
                <a:gridCol w="509327"/>
                <a:gridCol w="835296"/>
                <a:gridCol w="1061947"/>
                <a:gridCol w="1153626"/>
                <a:gridCol w="725791"/>
                <a:gridCol w="753803"/>
                <a:gridCol w="713058"/>
                <a:gridCol w="909149"/>
              </a:tblGrid>
              <a:tr h="3582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NOMBRE DEL PRESTADOR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CONTRATO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NUMERO AFILIADOS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NIVEL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MODALIDAD DE PAGO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INICIAL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FECHA FINAL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ESTADO DEL CONTRATO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TIPO DE PRESTADOR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REGIMEN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COMPONENTE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D98"/>
                    </a:solidFill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ALIADOS EN SALUD S.A.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900.197.743-4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CCFC50-079-2026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7535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ALIADOS EN SALUD S.A.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900.197.743-4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CCFC50-080-2026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7535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 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SOCIEDAD DE OFTALMOLOGIA Y CIRUGIA PLASTICA DE CUCUTA S.A. SAN DIEGO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900.191.362-4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CCFC50-081-2026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PGP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CONFESALUD I.P.S. LIMITADA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900.241.734-6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CCFC50-082-2026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E.S.E. HOSPITAL EMIRO QUINTERO CAÑIZARES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890.501.438-1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CCFC50-083-2026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CCFC50-084-2026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BAJA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CAPITA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ASISTIR EMERGENCIAS SAS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900743110-5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CCFC50-085-2026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 INSTITUTO NACIONAL DE CANCEROLOGIA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899.999.092-7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CCFC50-086-2026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25 DE FEBRERO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24 DE FEBRERO DE 2027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PUBLICA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CLINICA SAN JOSE DE CÚCUTA S.A.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800.012.189-7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CCFC50-087-2026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QUALYMEDIC S.A.S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901639248-1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CCFC50-088-2026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INSTITUTO ROOSEVELT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860013874-7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CCFC50-089-2026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FEBRERO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HOSPITAL INTERNACIONAL DE COLOMBIA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890.212.568-0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CCFC50-090-2026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ABRIL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FUNDACION CARDIOVASCULAR DE COLOMBIA 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890.212.568-0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CCFC50-091-2026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ALTA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ABRIL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CENTRO INTEGRAL DE ATENCION DIAGNOSTICA ESPECIALIZADA I.P.S. S.A.S. - CIADE S.A.S.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900.542.979-5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CCFC50-092-2026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JUNIO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PRIMARIO-COMPLEMENTARIO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COMFAORIENTE I.P.S.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890.500.675-6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CCFC50-A-01-2026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HOGAR DE PASO SANTISIMA TRINIDAD S.A.S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901.306.354-5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CCFC50-H-01-2026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17824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HOGAR DE PASO CORAZON DE JESUS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901981415-1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CCFC50-H-02-2026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1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HOGAR DE PASO JESUS LA BUENA ESPERANZA</a:t>
                      </a:r>
                    </a:p>
                  </a:txBody>
                  <a:tcPr marL="7007" marR="7007" marT="70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901650372-1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CCFC50-H-03-2026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12150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EVENTO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01 DE ENERO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31 DE DICIEMBRE DE 2026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PRIVADA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CONTRIBUTIVO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203764"/>
                          </a:solidFill>
                          <a:effectLst/>
                          <a:latin typeface="Calibri" panose="020F0502020204030204" pitchFamily="34" charset="0"/>
                        </a:rPr>
                        <a:t>COMPLEMENTARIO</a:t>
                      </a:r>
                    </a:p>
                  </a:txBody>
                  <a:tcPr marL="7007" marR="7007" marT="7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13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E0134C9-C9C8-8A04-97A5-851A26A66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D72CAD-3233-114A-3169-686D651C6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5C8894B-A615-44EE-65C1-731258DA5253}"/>
              </a:ext>
            </a:extLst>
          </p:cNvPr>
          <p:cNvSpPr txBox="1"/>
          <p:nvPr/>
        </p:nvSpPr>
        <p:spPr>
          <a:xfrm>
            <a:off x="3854130" y="1683762"/>
            <a:ext cx="743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32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DE AFILIADOS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35F55A4F-BB0C-57EA-D0C3-5AB78983E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713819"/>
              </p:ext>
            </p:extLst>
          </p:nvPr>
        </p:nvGraphicFramePr>
        <p:xfrm>
          <a:off x="3732654" y="2628777"/>
          <a:ext cx="4726689" cy="282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4826">
                  <a:extLst>
                    <a:ext uri="{9D8B030D-6E8A-4147-A177-3AD203B41FA5}">
                      <a16:colId xmlns:a16="http://schemas.microsoft.com/office/drawing/2014/main" xmlns="" val="2100131225"/>
                    </a:ext>
                  </a:extLst>
                </a:gridCol>
                <a:gridCol w="1461863">
                  <a:extLst>
                    <a:ext uri="{9D8B030D-6E8A-4147-A177-3AD203B41FA5}">
                      <a16:colId xmlns:a16="http://schemas.microsoft.com/office/drawing/2014/main" xmlns="" val="57456548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792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Nuevos Afiliados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1.460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190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Nacidos Nuevos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241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Traslados Internos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b="0" i="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173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Movilidad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66645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Fallecidos 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7610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Retiros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32684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20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Traslados a Otras EPS</a:t>
                      </a:r>
                      <a:endParaRPr lang="es-ES" sz="20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5257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20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Portabilidad</a:t>
                      </a:r>
                      <a:endParaRPr lang="es-CO" sz="20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20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s-CO" sz="20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2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51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298E2D-81B6-069E-302C-55381D6F1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B2C9D05-4EDC-8E81-1F41-C7BC5BB48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0D3901C-2C76-F61F-0039-BDCF895FA66C}"/>
              </a:ext>
            </a:extLst>
          </p:cNvPr>
          <p:cNvSpPr txBox="1"/>
          <p:nvPr/>
        </p:nvSpPr>
        <p:spPr>
          <a:xfrm>
            <a:off x="3042355" y="1842980"/>
            <a:ext cx="610728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4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CALIDAD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9D873AF1-119F-3326-3790-E45050BB0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62850"/>
              </p:ext>
            </p:extLst>
          </p:nvPr>
        </p:nvGraphicFramePr>
        <p:xfrm>
          <a:off x="1892808" y="2689098"/>
          <a:ext cx="8641080" cy="2038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008">
                  <a:extLst>
                    <a:ext uri="{9D8B030D-6E8A-4147-A177-3AD203B41FA5}">
                      <a16:colId xmlns:a16="http://schemas.microsoft.com/office/drawing/2014/main" xmlns="" val="1012904364"/>
                    </a:ext>
                  </a:extLst>
                </a:gridCol>
                <a:gridCol w="6563064">
                  <a:extLst>
                    <a:ext uri="{9D8B030D-6E8A-4147-A177-3AD203B41FA5}">
                      <a16:colId xmlns:a16="http://schemas.microsoft.com/office/drawing/2014/main" xmlns="" val="1007554703"/>
                    </a:ext>
                  </a:extLst>
                </a:gridCol>
                <a:gridCol w="1039008">
                  <a:extLst>
                    <a:ext uri="{9D8B030D-6E8A-4147-A177-3AD203B41FA5}">
                      <a16:colId xmlns:a16="http://schemas.microsoft.com/office/drawing/2014/main" xmlns="" val="42080420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</a:t>
                      </a:r>
                      <a:endParaRPr lang="es-CO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9387023"/>
                  </a:ext>
                </a:extLst>
              </a:tr>
              <a:tr h="301752"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u="none" strike="noStrike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</a:t>
                      </a: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 2026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espera para la asignación de cita de Medicina General </a:t>
                      </a:r>
                      <a:endParaRPr lang="es-ES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2,34 Días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6340749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espera para la asignación de cita de Odontología General </a:t>
                      </a:r>
                      <a:endParaRPr lang="es-ES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2,21 Días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309882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espera para la asignación de cita de Pediatría </a:t>
                      </a:r>
                      <a:endParaRPr lang="es-ES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 Días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503651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espera para la asignación de cita de Medicina Interna </a:t>
                      </a:r>
                      <a:endParaRPr lang="es-ES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5,46 Días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953072"/>
                  </a:ext>
                </a:extLst>
              </a:tr>
              <a:tr h="3108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espera para la asignación de cita de Ginecobstetricia </a:t>
                      </a:r>
                      <a:endParaRPr lang="es-ES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 Días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619464"/>
                  </a:ext>
                </a:extLst>
              </a:tr>
              <a:tr h="27927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espera para la asignación de cita de Cirugía General </a:t>
                      </a:r>
                      <a:endParaRPr lang="es-ES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5,19 Días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32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69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48780C-A83F-9E78-5D04-C88B6B46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935EAC5-407B-1E22-1FBC-83A5F0144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85BEDDE-ABB4-5350-23E2-90BDBEA97FC0}"/>
              </a:ext>
            </a:extLst>
          </p:cNvPr>
          <p:cNvSpPr txBox="1"/>
          <p:nvPr/>
        </p:nvSpPr>
        <p:spPr>
          <a:xfrm>
            <a:off x="3166110" y="3004268"/>
            <a:ext cx="609447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4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SATISFACCIÓN DE LOS USUARIOS</a:t>
            </a:r>
          </a:p>
        </p:txBody>
      </p:sp>
    </p:spTree>
    <p:extLst>
      <p:ext uri="{BB962C8B-B14F-4D97-AF65-F5344CB8AC3E}">
        <p14:creationId xmlns:p14="http://schemas.microsoft.com/office/powerpoint/2010/main" val="269438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2E42DD1-99FB-DE71-7C51-3762D7C9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B058BED-E1A3-FCA3-3929-8080D5D49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89689"/>
            <a:ext cx="3899923" cy="11072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549C114-46A3-CA4C-B4A8-B975512C3973}"/>
              </a:ext>
            </a:extLst>
          </p:cNvPr>
          <p:cNvSpPr txBox="1"/>
          <p:nvPr/>
        </p:nvSpPr>
        <p:spPr>
          <a:xfrm>
            <a:off x="3768929" y="974397"/>
            <a:ext cx="5328612" cy="1279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4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ENCUESTAS DE SATISFACCIÓN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5C61F0-C4CD-92A2-CFA7-AEEC8F787CF3}"/>
              </a:ext>
            </a:extLst>
          </p:cNvPr>
          <p:cNvSpPr txBox="1"/>
          <p:nvPr/>
        </p:nvSpPr>
        <p:spPr>
          <a:xfrm>
            <a:off x="392896" y="2091487"/>
            <a:ext cx="4252256" cy="3388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la presente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gráfica se observa que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durante el segundo trimestre, se aplicaron un total de 6.777 encuestas. De estas, el 73,93% (5.011 usuarios) calificó el servicio como “muy bueno”, mientras que el 19,42% (1.316 afiliados) lo evaluó como “bueno”. En ese orden de ideas, se alcanzó un nivel de satisfacción global de los usuarios del 93,35%.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Comfaoriente EPSS, se ha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destacado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 desempeño con la población afiliada garantizando la atención en salud, permitiendo así la fidelización de nuestros afiliados.</a:t>
            </a: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6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Estos resultados nos permiten evaluar y continuar trabajando para mejorar  e incrementar el grado de satisfacción de nuestros afiliados.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AA68781-B2E2-EB30-EFFF-E022C28E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44" y="1958696"/>
            <a:ext cx="6307418" cy="35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720184-B914-CB88-2D0E-8F4B68B9A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2F2F7B-2A3C-9B03-6F8C-973314FE0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8" y="422527"/>
            <a:ext cx="3899923" cy="11072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8682421-8CDB-43A3-33EC-527AF9168754}"/>
              </a:ext>
            </a:extLst>
          </p:cNvPr>
          <p:cNvSpPr txBox="1"/>
          <p:nvPr/>
        </p:nvSpPr>
        <p:spPr>
          <a:xfrm>
            <a:off x="2708119" y="1683091"/>
            <a:ext cx="693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DE ATENCIÓN</a:t>
            </a:r>
            <a:endParaRPr lang="es-CO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fachada sede av 2">
            <a:extLst>
              <a:ext uri="{FF2B5EF4-FFF2-40B4-BE49-F238E27FC236}">
                <a16:creationId xmlns:a16="http://schemas.microsoft.com/office/drawing/2014/main" xmlns="" id="{058B4C60-20C0-B49E-5B8B-E6173959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8520" r="5620"/>
          <a:stretch/>
        </p:blipFill>
        <p:spPr bwMode="auto">
          <a:xfrm>
            <a:off x="334681" y="2531301"/>
            <a:ext cx="5666509" cy="356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E9C99F1-70EC-9B4E-FD37-7A74955A0A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9" t="25546" r="32610" b="17441"/>
          <a:stretch/>
        </p:blipFill>
        <p:spPr bwMode="auto">
          <a:xfrm>
            <a:off x="6174999" y="2531301"/>
            <a:ext cx="5588016" cy="3565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872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F0DD8C8-11CF-4B04-9BC3-AD2C1FFE9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F551645-58EC-5EE8-5FE5-200CAB1A8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37" y="260181"/>
            <a:ext cx="3899923" cy="110726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27193A1-9AE0-6AF5-1E1D-935C6B020509}"/>
              </a:ext>
            </a:extLst>
          </p:cNvPr>
          <p:cNvSpPr txBox="1"/>
          <p:nvPr/>
        </p:nvSpPr>
        <p:spPr>
          <a:xfrm>
            <a:off x="1055714" y="945003"/>
            <a:ext cx="5040285" cy="1169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O" sz="2400" b="1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OFICINAS Y GESTIÓN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9E5D438-7CB8-3567-F1C3-F00CAE236857}"/>
              </a:ext>
            </a:extLst>
          </p:cNvPr>
          <p:cNvSpPr txBox="1"/>
          <p:nvPr/>
        </p:nvSpPr>
        <p:spPr>
          <a:xfrm>
            <a:off x="399355" y="2149317"/>
            <a:ext cx="5478127" cy="3763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O" sz="1700" noProof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Comfaoriente EPSS, cuenta con 19 oficinas en el departamento de Norte de Santander en donde los afiliados pueden gestionar los siguientes servicios: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s-CO" sz="1700" noProof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b="0" i="0" noProof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Solicitudes de autorizaciones PBS.</a:t>
            </a: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b="0" i="0" noProof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Solicitud de servicios NO PBS.</a:t>
            </a: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b="0" i="0" noProof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Radicación de Peticiones, Quejas, Reclamos y Sugerencias.</a:t>
            </a:r>
          </a:p>
          <a:p>
            <a:pPr marL="34290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700" b="0" i="0" noProof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Trámites de Afiliación y Registro para afiliados: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r>
              <a:rPr lang="es-CO" sz="1700" b="0" i="0" noProof="0" dirty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Certificados de estados de afiliación, solicitud de afiliación, actualización de datos y movilidad al régimen subsidiado.</a:t>
            </a:r>
            <a:endParaRPr lang="es-CO" sz="1700" noProof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5A846AF-8A83-8F3A-4BCB-F2B2296E1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54900"/>
              </p:ext>
            </p:extLst>
          </p:nvPr>
        </p:nvGraphicFramePr>
        <p:xfrm>
          <a:off x="6314519" y="1708595"/>
          <a:ext cx="4922576" cy="4890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770">
                  <a:extLst>
                    <a:ext uri="{9D8B030D-6E8A-4147-A177-3AD203B41FA5}">
                      <a16:colId xmlns:a16="http://schemas.microsoft.com/office/drawing/2014/main" xmlns="" val="1243839928"/>
                    </a:ext>
                  </a:extLst>
                </a:gridCol>
                <a:gridCol w="1637843">
                  <a:extLst>
                    <a:ext uri="{9D8B030D-6E8A-4147-A177-3AD203B41FA5}">
                      <a16:colId xmlns:a16="http://schemas.microsoft.com/office/drawing/2014/main" xmlns="" val="794304697"/>
                    </a:ext>
                  </a:extLst>
                </a:gridCol>
                <a:gridCol w="1579963">
                  <a:extLst>
                    <a:ext uri="{9D8B030D-6E8A-4147-A177-3AD203B41FA5}">
                      <a16:colId xmlns:a16="http://schemas.microsoft.com/office/drawing/2014/main" xmlns="" val="3374078387"/>
                    </a:ext>
                  </a:extLst>
                </a:gridCol>
              </a:tblGrid>
              <a:tr h="3890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FUNCIONARIO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 TRIMESTRE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992592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ARBOLEDAS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9101642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CACHIRA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8876356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CACOTA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173520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CONVENCION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2574430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CUCUTA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15336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1420972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CUCUTILLA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1326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219319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CARMEN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57978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TARRA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956684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ZULIA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222954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GRAMALOTE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670051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HERRAN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590588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OCAÑA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4907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3003528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PAMPLONA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1554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081238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RAGONVALIA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1792281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SALAZAR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744604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479353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TEORAMA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341464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TIBU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890560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CARO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400" b="0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661886"/>
                  </a:ext>
                </a:extLst>
              </a:tr>
              <a:tr h="21803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400" b="1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4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74" marR="6574" marT="65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CO" sz="14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400" b="1" u="none" strike="noStrike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27934</a:t>
                      </a:r>
                      <a:endParaRPr lang="es-CO" sz="1400" b="1" i="0" u="none" strike="noStrike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705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64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7742</Words>
  <Application>Microsoft Office PowerPoint</Application>
  <PresentationFormat>Panorámica</PresentationFormat>
  <Paragraphs>3562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Afiliacion2 epss</dc:creator>
  <cp:lastModifiedBy>EPS002-CAL24</cp:lastModifiedBy>
  <cp:revision>5</cp:revision>
  <dcterms:created xsi:type="dcterms:W3CDTF">2026-04-20T12:32:39Z</dcterms:created>
  <dcterms:modified xsi:type="dcterms:W3CDTF">2026-07-17T19:41:49Z</dcterms:modified>
</cp:coreProperties>
</file>